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sldIdLst>
    <p:sldId id="256" r:id="rId3"/>
    <p:sldId id="257" r:id="rId4"/>
    <p:sldId id="258" r:id="rId5"/>
    <p:sldId id="259" r:id="rId6"/>
    <p:sldId id="260" r:id="rId7"/>
    <p:sldId id="315"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314" r:id="rId36"/>
    <p:sldId id="293" r:id="rId37"/>
    <p:sldId id="294" r:id="rId38"/>
    <p:sldId id="295" r:id="rId39"/>
    <p:sldId id="296" r:id="rId40"/>
    <p:sldId id="297" r:id="rId41"/>
    <p:sldId id="298" r:id="rId42"/>
    <p:sldId id="299" r:id="rId43"/>
    <p:sldId id="301" r:id="rId44"/>
    <p:sldId id="302" r:id="rId45"/>
    <p:sldId id="303" r:id="rId46"/>
    <p:sldId id="304" r:id="rId47"/>
    <p:sldId id="305" r:id="rId48"/>
    <p:sldId id="306" r:id="rId49"/>
    <p:sldId id="278" r:id="rId50"/>
    <p:sldId id="308" r:id="rId51"/>
    <p:sldId id="309" r:id="rId52"/>
    <p:sldId id="310" r:id="rId53"/>
    <p:sldId id="311" r:id="rId54"/>
    <p:sldId id="312" r:id="rId55"/>
    <p:sldId id="313" r:id="rId56"/>
    <p:sldId id="316" r:id="rId57"/>
    <p:sldId id="317" r:id="rId58"/>
    <p:sldId id="318" r:id="rId59"/>
    <p:sldId id="319" r:id="rId60"/>
    <p:sldId id="320" r:id="rId61"/>
    <p:sldId id="321" r:id="rId6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270560-AFC4-4454-B23F-9F80D8F034EE}" type="datetimeFigureOut">
              <a:rPr lang="zh-TW" altLang="en-US" smtClean="0"/>
              <a:t>2015/3/19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530B4D-2B3D-4848-BAF4-6FF27CA838A6}" type="slidenum">
              <a:rPr lang="zh-TW" altLang="en-US" smtClean="0"/>
              <a:t>‹#›</a:t>
            </a:fld>
            <a:endParaRPr lang="zh-TW" altLang="en-US"/>
          </a:p>
        </p:txBody>
      </p:sp>
    </p:spTree>
    <p:extLst>
      <p:ext uri="{BB962C8B-B14F-4D97-AF65-F5344CB8AC3E}">
        <p14:creationId xmlns:p14="http://schemas.microsoft.com/office/powerpoint/2010/main" val="2913511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55</a:t>
            </a:fld>
            <a:endParaRPr lang="zh-TW" altLang="en-US"/>
          </a:p>
        </p:txBody>
      </p:sp>
    </p:spTree>
    <p:extLst>
      <p:ext uri="{BB962C8B-B14F-4D97-AF65-F5344CB8AC3E}">
        <p14:creationId xmlns:p14="http://schemas.microsoft.com/office/powerpoint/2010/main" val="3090697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56</a:t>
            </a:fld>
            <a:endParaRPr lang="zh-TW" altLang="en-US"/>
          </a:p>
        </p:txBody>
      </p:sp>
    </p:spTree>
    <p:extLst>
      <p:ext uri="{BB962C8B-B14F-4D97-AF65-F5344CB8AC3E}">
        <p14:creationId xmlns:p14="http://schemas.microsoft.com/office/powerpoint/2010/main" val="3090697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57</a:t>
            </a:fld>
            <a:endParaRPr lang="zh-TW" altLang="en-US"/>
          </a:p>
        </p:txBody>
      </p:sp>
    </p:spTree>
    <p:extLst>
      <p:ext uri="{BB962C8B-B14F-4D97-AF65-F5344CB8AC3E}">
        <p14:creationId xmlns:p14="http://schemas.microsoft.com/office/powerpoint/2010/main" val="3090697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58</a:t>
            </a:fld>
            <a:endParaRPr lang="zh-TW" altLang="en-US"/>
          </a:p>
        </p:txBody>
      </p:sp>
    </p:spTree>
    <p:extLst>
      <p:ext uri="{BB962C8B-B14F-4D97-AF65-F5344CB8AC3E}">
        <p14:creationId xmlns:p14="http://schemas.microsoft.com/office/powerpoint/2010/main" val="309069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59</a:t>
            </a:fld>
            <a:endParaRPr lang="zh-TW" altLang="en-US"/>
          </a:p>
        </p:txBody>
      </p:sp>
    </p:spTree>
    <p:extLst>
      <p:ext uri="{BB962C8B-B14F-4D97-AF65-F5344CB8AC3E}">
        <p14:creationId xmlns:p14="http://schemas.microsoft.com/office/powerpoint/2010/main" val="3090697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497A8094-E2F7-4B28-90A3-D55065FB8988}" type="slidenum">
              <a:rPr lang="zh-TW" altLang="en-US" smtClean="0"/>
              <a:t>60</a:t>
            </a:fld>
            <a:endParaRPr lang="zh-TW" altLang="en-US"/>
          </a:p>
        </p:txBody>
      </p:sp>
    </p:spTree>
    <p:extLst>
      <p:ext uri="{BB962C8B-B14F-4D97-AF65-F5344CB8AC3E}">
        <p14:creationId xmlns:p14="http://schemas.microsoft.com/office/powerpoint/2010/main" val="309069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4159299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2558917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2106515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82661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75817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49013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0812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54049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48439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33114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9231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2725455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17449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808433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3561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3828408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4145809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25148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3738484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2870020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317231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7889011-158C-43FF-8403-ECB0B70680CE}" type="datetimeFigureOut">
              <a:rPr lang="zh-TW" altLang="en-US" smtClean="0"/>
              <a:pPr/>
              <a:t>2015/3/19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865111C-5641-44C2-A6AC-9A09CC367F93}" type="slidenum">
              <a:rPr lang="zh-TW" altLang="en-US" smtClean="0"/>
              <a:pPr/>
              <a:t>‹#›</a:t>
            </a:fld>
            <a:endParaRPr lang="zh-TW" altLang="en-US"/>
          </a:p>
        </p:txBody>
      </p:sp>
    </p:spTree>
    <p:extLst>
      <p:ext uri="{BB962C8B-B14F-4D97-AF65-F5344CB8AC3E}">
        <p14:creationId xmlns:p14="http://schemas.microsoft.com/office/powerpoint/2010/main" val="587800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89011-158C-43FF-8403-ECB0B70680CE}" type="datetimeFigureOut">
              <a:rPr lang="zh-TW" altLang="en-US" smtClean="0"/>
              <a:pPr/>
              <a:t>2015/3/19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5111C-5641-44C2-A6AC-9A09CC367F93}" type="slidenum">
              <a:rPr lang="zh-TW" altLang="en-US" smtClean="0"/>
              <a:pPr/>
              <a:t>‹#›</a:t>
            </a:fld>
            <a:endParaRPr lang="zh-TW" altLang="en-US"/>
          </a:p>
        </p:txBody>
      </p:sp>
      <p:pic>
        <p:nvPicPr>
          <p:cNvPr id="7" name="Picture 5" descr="C:\Users\User\Desktop\En全國通識網LOGO_0704.png"/>
          <p:cNvPicPr>
            <a:picLocks noChangeAspect="1" noChangeArrowheads="1"/>
          </p:cNvPicPr>
          <p:nvPr userDrawn="1"/>
        </p:nvPicPr>
        <p:blipFill>
          <a:blip r:embed="rId13" cstate="print"/>
          <a:srcRect/>
          <a:stretch>
            <a:fillRect/>
          </a:stretch>
        </p:blipFill>
        <p:spPr bwMode="auto">
          <a:xfrm>
            <a:off x="7812360" y="5913376"/>
            <a:ext cx="1259579" cy="900000"/>
          </a:xfrm>
          <a:prstGeom prst="rect">
            <a:avLst/>
          </a:prstGeom>
          <a:noFill/>
        </p:spPr>
      </p:pic>
    </p:spTree>
    <p:extLst>
      <p:ext uri="{BB962C8B-B14F-4D97-AF65-F5344CB8AC3E}">
        <p14:creationId xmlns:p14="http://schemas.microsoft.com/office/powerpoint/2010/main" val="2983559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BCD9E7-6672-4E75-AE03-2FAA6546FEC0}" type="datetimeFigureOut">
              <a:rPr lang="zh-TW" altLang="en-US" smtClean="0">
                <a:solidFill>
                  <a:prstClr val="black">
                    <a:tint val="75000"/>
                  </a:prstClr>
                </a:solidFill>
              </a:rPr>
              <a:pPr/>
              <a:t>2015/3/19</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94544-0D99-48F2-979D-F7F565DEEF8B}"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7" name="Picture 5" descr="C:\Users\User\Desktop\En全國通識網LOGO_0704.png"/>
          <p:cNvPicPr>
            <a:picLocks noChangeAspect="1" noChangeArrowheads="1"/>
          </p:cNvPicPr>
          <p:nvPr userDrawn="1"/>
        </p:nvPicPr>
        <p:blipFill>
          <a:blip r:embed="rId13" cstate="print"/>
          <a:srcRect/>
          <a:stretch>
            <a:fillRect/>
          </a:stretch>
        </p:blipFill>
        <p:spPr bwMode="auto">
          <a:xfrm>
            <a:off x="7812360" y="5913376"/>
            <a:ext cx="1259579" cy="900000"/>
          </a:xfrm>
          <a:prstGeom prst="rect">
            <a:avLst/>
          </a:prstGeom>
          <a:noFill/>
        </p:spPr>
      </p:pic>
    </p:spTree>
    <p:extLst>
      <p:ext uri="{BB962C8B-B14F-4D97-AF65-F5344CB8AC3E}">
        <p14:creationId xmlns:p14="http://schemas.microsoft.com/office/powerpoint/2010/main" val="4019894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creativecommons.org/licenses/by-nc-sa/2.5/tw/deed.en" TargetMode="External"/><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creativecommons.org/licenses/by-nc-sa/3.0/tw/deed.en" TargetMode="External"/><Relationship Id="rId5" Type="http://schemas.openxmlformats.org/officeDocument/2006/relationships/image" Target="../media/image3.png"/><Relationship Id="rId4" Type="http://schemas.openxmlformats.org/officeDocument/2006/relationships/hyperlink" Target="http://creativecommons.org/licenses/by-nc-sa/2.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creativecommons.org/licenses/by-nc/2.0/" TargetMode="External"/><Relationship Id="rId7"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creativecommons.org/licenses/by-nc-sa/2.0/" TargetMode="Externa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creativecommons.org/licenses/by-sa/3.0/deed.en" TargetMode="External"/><Relationship Id="rId7"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hyperlink" Target="http://creativecommons.org/licenses/by-nc-sa/2.0/" TargetMode="External"/><Relationship Id="rId5" Type="http://schemas.openxmlformats.org/officeDocument/2006/relationships/image" Target="../media/image17.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0.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1.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creativecommons.org/licenses/by-sa/3.0/deed.en" TargetMode="External"/><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3.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6.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7.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8.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29.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en.wikipedia.org/wiki/Public_domain"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0.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1.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2.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hyperlink" Target="http://creativecommons.org/licenses/by-sa/3.0/deed.en" TargetMode="Externa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commons.wikimedia.org/wiki/File:Niobe_JacquesLouisDavid_1772_Dallas_Museum_of_Art.jpg" TargetMode="External"/><Relationship Id="rId13" Type="http://schemas.openxmlformats.org/officeDocument/2006/relationships/image" Target="../media/image3.png"/><Relationship Id="rId18" Type="http://schemas.openxmlformats.org/officeDocument/2006/relationships/image" Target="../media/image43.jpeg"/><Relationship Id="rId3" Type="http://schemas.openxmlformats.org/officeDocument/2006/relationships/hyperlink" Target="http://www.flickr.com/photos/sebastiagiralt/3225219490/" TargetMode="External"/><Relationship Id="rId7" Type="http://schemas.openxmlformats.org/officeDocument/2006/relationships/hyperlink" Target="http://commons.wikimedia.org/wiki/File:Neustrelitz-goetter2-niobe.jpg" TargetMode="External"/><Relationship Id="rId12" Type="http://schemas.openxmlformats.org/officeDocument/2006/relationships/hyperlink" Target="http://creativecommons.org/licenses/by-nc-sa/2.0/" TargetMode="External"/><Relationship Id="rId17" Type="http://schemas.openxmlformats.org/officeDocument/2006/relationships/image" Target="../media/image42.jpeg"/><Relationship Id="rId2" Type="http://schemas.openxmlformats.org/officeDocument/2006/relationships/notesSlide" Target="../notesSlides/notesSlide1.xml"/><Relationship Id="rId16"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hyperlink" Target="http://www.wikigallery.org/wiki/painting_231869/Bernard-Picart/page-1" TargetMode="External"/><Relationship Id="rId11" Type="http://schemas.openxmlformats.org/officeDocument/2006/relationships/image" Target="../media/image38.jpeg"/><Relationship Id="rId5" Type="http://schemas.openxmlformats.org/officeDocument/2006/relationships/hyperlink" Target="http://commons.wikimedia.org/wiki/File:Tantalus_Gioacchino_Assereto_circa1640s.jpg" TargetMode="External"/><Relationship Id="rId15" Type="http://schemas.openxmlformats.org/officeDocument/2006/relationships/image" Target="../media/image40.jpeg"/><Relationship Id="rId10" Type="http://schemas.openxmlformats.org/officeDocument/2006/relationships/image" Target="../media/image6.png"/><Relationship Id="rId4" Type="http://schemas.openxmlformats.org/officeDocument/2006/relationships/hyperlink" Target="http://commons.wikimedia.org/wiki/File:The_Rage_of_Achilles,_by_Giovanni_Battista_Tiepolo_(1696-1770),_Italian_Rococo_painter.jpg" TargetMode="External"/><Relationship Id="rId9" Type="http://schemas.openxmlformats.org/officeDocument/2006/relationships/hyperlink" Target="http://en.wikipedia.org/wiki/Public_domain" TargetMode="External"/><Relationship Id="rId14" Type="http://schemas.openxmlformats.org/officeDocument/2006/relationships/image" Target="../media/image39.jpeg"/></Relationships>
</file>

<file path=ppt/slides/_rels/slide56.xml.rels><?xml version="1.0" encoding="UTF-8" standalone="yes"?>
<Relationships xmlns="http://schemas.openxmlformats.org/package/2006/relationships"><Relationship Id="rId8" Type="http://schemas.openxmlformats.org/officeDocument/2006/relationships/hyperlink" Target="http://commons.wikimedia.org/wiki/File:Beware_of_Greeks_bearing_gifts.jpg" TargetMode="External"/><Relationship Id="rId13" Type="http://schemas.openxmlformats.org/officeDocument/2006/relationships/hyperlink" Target="http://creativecommons.org/licenses/by-nc/2.0/" TargetMode="External"/><Relationship Id="rId18" Type="http://schemas.openxmlformats.org/officeDocument/2006/relationships/image" Target="../media/image47.jpeg"/><Relationship Id="rId3" Type="http://schemas.openxmlformats.org/officeDocument/2006/relationships/hyperlink" Target="http://www.wikigallery.org/wiki/painting_127483/Anicet-Charles-Gabriel-Lemonnier/page-1" TargetMode="External"/><Relationship Id="rId21" Type="http://schemas.openxmlformats.org/officeDocument/2006/relationships/image" Target="../media/image48.jpeg"/><Relationship Id="rId7" Type="http://schemas.openxmlformats.org/officeDocument/2006/relationships/hyperlink" Target="http://www.flickr.com/photos/mharrsch/13300552/" TargetMode="External"/><Relationship Id="rId12" Type="http://schemas.openxmlformats.org/officeDocument/2006/relationships/image" Target="../media/image45.jpeg"/><Relationship Id="rId17" Type="http://schemas.openxmlformats.org/officeDocument/2006/relationships/image" Target="../media/image3.png"/><Relationship Id="rId2" Type="http://schemas.openxmlformats.org/officeDocument/2006/relationships/notesSlide" Target="../notesSlides/notesSlide2.xml"/><Relationship Id="rId16" Type="http://schemas.openxmlformats.org/officeDocument/2006/relationships/hyperlink" Target="http://creativecommons.org/licenses/by-nc-sa/2.0/" TargetMode="External"/><Relationship Id="rId20"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hyperlink" Target="http://commons.wikimedia.org/wiki/File:594px-MaskeAgamemnon-MOD.jpg" TargetMode="External"/><Relationship Id="rId11" Type="http://schemas.openxmlformats.org/officeDocument/2006/relationships/image" Target="../media/image44.jpeg"/><Relationship Id="rId5" Type="http://schemas.openxmlformats.org/officeDocument/2006/relationships/hyperlink" Target="http://www.flickr.com/photos/dokas/4094805058/" TargetMode="External"/><Relationship Id="rId15" Type="http://schemas.openxmlformats.org/officeDocument/2006/relationships/image" Target="../media/image46.jpeg"/><Relationship Id="rId10" Type="http://schemas.openxmlformats.org/officeDocument/2006/relationships/image" Target="../media/image6.png"/><Relationship Id="rId19" Type="http://schemas.openxmlformats.org/officeDocument/2006/relationships/hyperlink" Target="http://creativecommons.org/licenses/by-sa/3.0/deed.en" TargetMode="External"/><Relationship Id="rId4" Type="http://schemas.openxmlformats.org/officeDocument/2006/relationships/hyperlink" Target="http://www.flickr.com/photos/marketingfacts/7014585241/" TargetMode="External"/><Relationship Id="rId9" Type="http://schemas.openxmlformats.org/officeDocument/2006/relationships/hyperlink" Target="http://en.wikipedia.org/wiki/Public_domain" TargetMode="External"/><Relationship Id="rId14" Type="http://schemas.openxmlformats.org/officeDocument/2006/relationships/image" Target="../media/image13.png"/><Relationship Id="rId22" Type="http://schemas.openxmlformats.org/officeDocument/2006/relationships/image" Target="../media/image49.jpeg"/></Relationships>
</file>

<file path=ppt/slides/_rels/slide57.xml.rels><?xml version="1.0" encoding="UTF-8" standalone="yes"?>
<Relationships xmlns="http://schemas.openxmlformats.org/package/2006/relationships"><Relationship Id="rId8" Type="http://schemas.openxmlformats.org/officeDocument/2006/relationships/hyperlink" Target="http://commons.wikimedia.org/wiki/File:The_Murder_Of_Agamemnon_-_Project_Gutenberg_eText_14994.png" TargetMode="External"/><Relationship Id="rId13" Type="http://schemas.openxmlformats.org/officeDocument/2006/relationships/image" Target="../media/image52.jpeg"/><Relationship Id="rId18" Type="http://schemas.openxmlformats.org/officeDocument/2006/relationships/image" Target="../media/image55.png"/><Relationship Id="rId3" Type="http://schemas.openxmlformats.org/officeDocument/2006/relationships/hyperlink" Target="http://commons.wikimedia.org/wiki/File:Cassandra1.jpeg" TargetMode="External"/><Relationship Id="rId7" Type="http://schemas.openxmlformats.org/officeDocument/2006/relationships/hyperlink" Target="http://commons.wikimedia.org/wiki/File:1869_Frederic_Leighton_-_Electra_at_the_Tomb_of_Agamemnon.jpg" TargetMode="External"/><Relationship Id="rId12" Type="http://schemas.openxmlformats.org/officeDocument/2006/relationships/image" Target="../media/image51.jpeg"/><Relationship Id="rId17" Type="http://schemas.openxmlformats.org/officeDocument/2006/relationships/image" Target="../media/image54.jpeg"/><Relationship Id="rId2" Type="http://schemas.openxmlformats.org/officeDocument/2006/relationships/notesSlide" Target="../notesSlides/notesSlide3.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hyperlink" Target="http://commons.wikimedia.org/wiki/File:Grupo_de_San_Ildefonso_(Museo_del_Prado)_02.jpg" TargetMode="External"/><Relationship Id="rId11" Type="http://schemas.openxmlformats.org/officeDocument/2006/relationships/image" Target="../media/image50.jpeg"/><Relationship Id="rId5" Type="http://schemas.openxmlformats.org/officeDocument/2006/relationships/hyperlink" Target="http://en.wikipedia.org/wiki/File:Feuerbach_Iphigenie1.jpg" TargetMode="External"/><Relationship Id="rId15" Type="http://schemas.openxmlformats.org/officeDocument/2006/relationships/hyperlink" Target="http://creativecommons.org/licenses/by-sa/3.0/deed.en" TargetMode="External"/><Relationship Id="rId10" Type="http://schemas.openxmlformats.org/officeDocument/2006/relationships/image" Target="../media/image6.png"/><Relationship Id="rId4" Type="http://schemas.openxmlformats.org/officeDocument/2006/relationships/hyperlink" Target="http://www.wikigallery.org/wiki/painting_145333/John-Maler-Collier/page-1" TargetMode="External"/><Relationship Id="rId9" Type="http://schemas.openxmlformats.org/officeDocument/2006/relationships/hyperlink" Target="http://en.wikipedia.org/wiki/Public_domain" TargetMode="External"/><Relationship Id="rId14" Type="http://schemas.openxmlformats.org/officeDocument/2006/relationships/image" Target="../media/image53.jpeg"/></Relationships>
</file>

<file path=ppt/slides/_rels/slide58.xml.rels><?xml version="1.0" encoding="UTF-8" standalone="yes"?>
<Relationships xmlns="http://schemas.openxmlformats.org/package/2006/relationships"><Relationship Id="rId8" Type="http://schemas.openxmlformats.org/officeDocument/2006/relationships/hyperlink" Target="http://en.wikipedia.org/wiki/File:The_Sacrifice_of_Iphigenia.jpg" TargetMode="External"/><Relationship Id="rId13" Type="http://schemas.openxmlformats.org/officeDocument/2006/relationships/image" Target="../media/image58.jpeg"/><Relationship Id="rId3" Type="http://schemas.openxmlformats.org/officeDocument/2006/relationships/hyperlink" Target="http://en.wikipedia.org/wiki/File:Clytemnestra1.jpg" TargetMode="External"/><Relationship Id="rId7" Type="http://schemas.openxmlformats.org/officeDocument/2006/relationships/hyperlink" Target="http://en.wikipedia.org/wiki/File:Diane_de_Versailles_Leochares.jpg" TargetMode="External"/><Relationship Id="rId12" Type="http://schemas.openxmlformats.org/officeDocument/2006/relationships/image" Target="../media/image57.jpeg"/><Relationship Id="rId2" Type="http://schemas.openxmlformats.org/officeDocument/2006/relationships/notesSlide" Target="../notesSlides/notesSlide4.xml"/><Relationship Id="rId16"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hyperlink" Target="http://commons.wikimedia.org/wiki/File:Orestes_Apollo_Louvre_Cp710.jpg" TargetMode="External"/><Relationship Id="rId11" Type="http://schemas.openxmlformats.org/officeDocument/2006/relationships/image" Target="../media/image56.jpeg"/><Relationship Id="rId5" Type="http://schemas.openxmlformats.org/officeDocument/2006/relationships/hyperlink" Target="http://en.wikipedia.org/wiki/File:Orestes_Delphi_BM_GR1917.12-10.1.jpg" TargetMode="External"/><Relationship Id="rId15" Type="http://schemas.openxmlformats.org/officeDocument/2006/relationships/image" Target="../media/image60.jpeg"/><Relationship Id="rId10" Type="http://schemas.openxmlformats.org/officeDocument/2006/relationships/image" Target="../media/image6.png"/><Relationship Id="rId4" Type="http://schemas.openxmlformats.org/officeDocument/2006/relationships/hyperlink" Target="http://en.wikipedia.org/wiki/File:William-Adolphe_Bouguereau_(1825-1905)_-_The_Remorse_of_Orestes_(1862).jpg" TargetMode="External"/><Relationship Id="rId9" Type="http://schemas.openxmlformats.org/officeDocument/2006/relationships/hyperlink" Target="http://en.wikipedia.org/wiki/Public_domain" TargetMode="External"/><Relationship Id="rId14" Type="http://schemas.openxmlformats.org/officeDocument/2006/relationships/image" Target="../media/image59.jpeg"/></Relationships>
</file>

<file path=ppt/slides/_rels/slide59.xml.rels><?xml version="1.0" encoding="UTF-8" standalone="yes"?>
<Relationships xmlns="http://schemas.openxmlformats.org/package/2006/relationships"><Relationship Id="rId8" Type="http://schemas.openxmlformats.org/officeDocument/2006/relationships/hyperlink" Target="http://commons.wikimedia.org/wiki/File:Italian_-_Orestes_and_Pylades_with_Iphigenia_in_Tauris_-_Walters_71348.jpg" TargetMode="External"/><Relationship Id="rId13" Type="http://schemas.openxmlformats.org/officeDocument/2006/relationships/image" Target="../media/image64.png"/><Relationship Id="rId3" Type="http://schemas.openxmlformats.org/officeDocument/2006/relationships/hyperlink" Target="http://en.wikipedia.org/wiki/File:Singer_Sargent,_John_-_Orestes_Pursued_by_the_Furies_-_1921.jpg" TargetMode="External"/><Relationship Id="rId7" Type="http://schemas.openxmlformats.org/officeDocument/2006/relationships/hyperlink" Target="http://en.wikipedia.org/wiki/File:Goethe_Iphigenia_in_Tauris_1803.jpg" TargetMode="External"/><Relationship Id="rId12" Type="http://schemas.openxmlformats.org/officeDocument/2006/relationships/image" Target="../media/image63.jpeg"/><Relationship Id="rId2" Type="http://schemas.openxmlformats.org/officeDocument/2006/relationships/notesSlide" Target="../notesSlides/notesSlide5.xml"/><Relationship Id="rId16"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hyperlink" Target="http://www.wikigallery.org/wiki/painting_198432/Angelica-Kauffmann/page-1" TargetMode="External"/><Relationship Id="rId11" Type="http://schemas.openxmlformats.org/officeDocument/2006/relationships/image" Target="../media/image62.jpeg"/><Relationship Id="rId5" Type="http://schemas.openxmlformats.org/officeDocument/2006/relationships/hyperlink" Target="http://commons.wikimedia.org/wiki/File:Iphigenia_and_Her_Brother_Orestes_(The_Works_of_J._W._von_Goethe,_Volume_11).png" TargetMode="External"/><Relationship Id="rId15" Type="http://schemas.openxmlformats.org/officeDocument/2006/relationships/image" Target="../media/image66.jpeg"/><Relationship Id="rId10" Type="http://schemas.openxmlformats.org/officeDocument/2006/relationships/image" Target="../media/image6.png"/><Relationship Id="rId4" Type="http://schemas.openxmlformats.org/officeDocument/2006/relationships/hyperlink" Target="http://commons.wikimedia.org/wiki/File:Pylades_and_Orestes_Brought_as_Victims_before_Iphigenia_1766_Benjamin_West.jpg" TargetMode="External"/><Relationship Id="rId9" Type="http://schemas.openxmlformats.org/officeDocument/2006/relationships/hyperlink" Target="http://en.wikipedia.org/wiki/Public_domain" TargetMode="External"/><Relationship Id="rId14" Type="http://schemas.openxmlformats.org/officeDocument/2006/relationships/image" Target="../media/image65.jpeg"/></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commons.wikimedia.org/wiki/File:Pallas_Athena_statue,_Vienna-4.jp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creativecommons.org/licenses/by-sa/3.0/deed.en" TargetMode="External"/><Relationship Id="rId4" Type="http://schemas.openxmlformats.org/officeDocument/2006/relationships/image" Target="../media/image6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Public_domain"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p:cNvGrpSpPr/>
          <p:nvPr/>
        </p:nvGrpSpPr>
        <p:grpSpPr>
          <a:xfrm>
            <a:off x="30705" y="0"/>
            <a:ext cx="9144000" cy="6873146"/>
            <a:chOff x="30705" y="0"/>
            <a:chExt cx="9144000" cy="6873146"/>
          </a:xfrm>
        </p:grpSpPr>
        <p:pic>
          <p:nvPicPr>
            <p:cNvPr id="4" name="Picture 2" descr="http://farm4.staticflickr.com/3129/3225219490_f1220551a6_z.jpg?zz=1"/>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705" y="0"/>
              <a:ext cx="9144000" cy="6873146"/>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06" descr="icon_by-nc-sa.tiff">
              <a:hlinkClick r:id="rId4"/>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05" y="6621094"/>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748905" y="6581001"/>
              <a:ext cx="1505540"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Flickr </a:t>
              </a:r>
              <a:r>
                <a:rPr lang="en-US" altLang="zh-TW" sz="1200" dirty="0" err="1">
                  <a:solidFill>
                    <a:schemeClr val="dk1"/>
                  </a:solidFill>
                  <a:latin typeface="Times New Roman" panose="02020603050405020304" pitchFamily="18" charset="0"/>
                  <a:cs typeface="Times New Roman" panose="02020603050405020304" pitchFamily="18" charset="0"/>
                </a:rPr>
                <a:t>Sebastià</a:t>
              </a:r>
              <a:r>
                <a:rPr lang="en-US" altLang="zh-TW" sz="1200" dirty="0">
                  <a:solidFill>
                    <a:schemeClr val="dk1"/>
                  </a:solidFill>
                  <a:latin typeface="Times New Roman" panose="02020603050405020304" pitchFamily="18" charset="0"/>
                  <a:cs typeface="Times New Roman" panose="02020603050405020304" pitchFamily="18" charset="0"/>
                </a:rPr>
                <a:t> </a:t>
              </a:r>
              <a:r>
                <a:rPr lang="en-US" altLang="zh-TW" sz="1200" dirty="0" err="1">
                  <a:solidFill>
                    <a:schemeClr val="dk1"/>
                  </a:solidFill>
                  <a:latin typeface="Times New Roman" panose="02020603050405020304" pitchFamily="18" charset="0"/>
                  <a:cs typeface="Times New Roman" panose="02020603050405020304" pitchFamily="18" charset="0"/>
                </a:rPr>
                <a:t>Giralt</a:t>
              </a:r>
              <a:endParaRPr lang="en-US" altLang="zh-TW" sz="1200" dirty="0">
                <a:solidFill>
                  <a:schemeClr val="dk1"/>
                </a:solidFill>
                <a:latin typeface="Times New Roman" panose="02020603050405020304" pitchFamily="18" charset="0"/>
                <a:cs typeface="Times New Roman" panose="02020603050405020304" pitchFamily="18" charset="0"/>
              </a:endParaRPr>
            </a:p>
          </p:txBody>
        </p:sp>
      </p:grpSp>
      <p:sp>
        <p:nvSpPr>
          <p:cNvPr id="5" name="Rectangle 3"/>
          <p:cNvSpPr>
            <a:spLocks noChangeArrowheads="1"/>
          </p:cNvSpPr>
          <p:nvPr/>
        </p:nvSpPr>
        <p:spPr bwMode="auto">
          <a:xfrm>
            <a:off x="1829346" y="476672"/>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
            </a:r>
            <a:br>
              <a:rPr kumimoji="0" lang="zh-TW" altLang="zh-TW" sz="9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
        <p:nvSpPr>
          <p:cNvPr id="6" name="矩形 5"/>
          <p:cNvSpPr/>
          <p:nvPr/>
        </p:nvSpPr>
        <p:spPr>
          <a:xfrm>
            <a:off x="2286000" y="3105835"/>
            <a:ext cx="4572000" cy="369332"/>
          </a:xfrm>
          <a:prstGeom prst="rect">
            <a:avLst/>
          </a:prstGeom>
        </p:spPr>
        <p:txBody>
          <a:bodyPr>
            <a:spAutoFit/>
          </a:bodyPr>
          <a:lstStyle/>
          <a:p>
            <a:endParaRPr lang="zh-TW" altLang="en-US" dirty="0"/>
          </a:p>
        </p:txBody>
      </p:sp>
      <p:sp>
        <p:nvSpPr>
          <p:cNvPr id="7" name="標題 1"/>
          <p:cNvSpPr txBox="1">
            <a:spLocks/>
          </p:cNvSpPr>
          <p:nvPr/>
        </p:nvSpPr>
        <p:spPr>
          <a:xfrm>
            <a:off x="3937000" y="2133600"/>
            <a:ext cx="5530850" cy="1366838"/>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b="1" dirty="0" smtClean="0">
                <a:solidFill>
                  <a:srgbClr val="FFFF00"/>
                </a:solidFill>
                <a:latin typeface="Times New Roman" pitchFamily="18" charset="0"/>
                <a:cs typeface="Times New Roman" pitchFamily="18" charset="0"/>
              </a:rPr>
              <a:t>Ch13</a:t>
            </a:r>
            <a:br>
              <a:rPr lang="en-US" altLang="zh-TW" b="1" dirty="0" smtClean="0">
                <a:solidFill>
                  <a:srgbClr val="FFFF00"/>
                </a:solidFill>
                <a:latin typeface="Times New Roman" pitchFamily="18" charset="0"/>
                <a:cs typeface="Times New Roman" pitchFamily="18" charset="0"/>
              </a:rPr>
            </a:br>
            <a:r>
              <a:rPr lang="en-US" altLang="zh-TW" b="1" dirty="0">
                <a:solidFill>
                  <a:srgbClr val="FFFF00"/>
                </a:solidFill>
                <a:latin typeface="Times New Roman" pitchFamily="18" charset="0"/>
                <a:cs typeface="Times New Roman" pitchFamily="18" charset="0"/>
              </a:rPr>
              <a:t>The House of </a:t>
            </a:r>
            <a:r>
              <a:rPr lang="en-US" altLang="zh-TW" b="1" dirty="0" smtClean="0">
                <a:solidFill>
                  <a:srgbClr val="FFFF00"/>
                </a:solidFill>
                <a:latin typeface="Times New Roman" pitchFamily="18" charset="0"/>
                <a:cs typeface="Times New Roman" pitchFamily="18" charset="0"/>
              </a:rPr>
              <a:t>Atreus</a:t>
            </a:r>
            <a:endParaRPr lang="zh-TW" altLang="en-US" b="1" dirty="0" smtClean="0">
              <a:solidFill>
                <a:srgbClr val="FFFF00"/>
              </a:solidFill>
              <a:latin typeface="Times New Roman" pitchFamily="18" charset="0"/>
              <a:cs typeface="Times New Roman" pitchFamily="18" charset="0"/>
            </a:endParaRPr>
          </a:p>
        </p:txBody>
      </p:sp>
      <p:sp>
        <p:nvSpPr>
          <p:cNvPr id="8" name="標題 1"/>
          <p:cNvSpPr txBox="1">
            <a:spLocks/>
          </p:cNvSpPr>
          <p:nvPr/>
        </p:nvSpPr>
        <p:spPr bwMode="auto">
          <a:xfrm>
            <a:off x="1292349" y="32792"/>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400" dirty="0">
                <a:latin typeface="Times New Roman" pitchFamily="18" charset="0"/>
                <a:cs typeface="Times New Roman" pitchFamily="18" charset="0"/>
              </a:rPr>
              <a:t>Greek and Roman Mythology</a:t>
            </a:r>
            <a:endParaRPr lang="zh-TW" altLang="en-US" sz="4400" dirty="0">
              <a:latin typeface="Times New Roman" pitchFamily="18" charset="0"/>
              <a:cs typeface="Times New Roman" pitchFamily="18" charset="0"/>
            </a:endParaRPr>
          </a:p>
        </p:txBody>
      </p:sp>
      <p:sp>
        <p:nvSpPr>
          <p:cNvPr id="9" name="Text Box 4"/>
          <p:cNvSpPr txBox="1">
            <a:spLocks noChangeArrowheads="1"/>
          </p:cNvSpPr>
          <p:nvPr/>
        </p:nvSpPr>
        <p:spPr bwMode="auto">
          <a:xfrm>
            <a:off x="1403350" y="4076700"/>
            <a:ext cx="75707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r" eaLnBrk="1" hangingPunct="1">
              <a:defRPr/>
            </a:pPr>
            <a:r>
              <a:rPr lang="zh-TW" altLang="en-US" sz="2800" dirty="0" smtClean="0">
                <a:latin typeface="Times New Roman" pitchFamily="18" charset="0"/>
                <a:ea typeface="+mn-ea"/>
                <a:cs typeface="Times New Roman" pitchFamily="18" charset="0"/>
              </a:rPr>
              <a:t>授課老師：簡士捷  副教授</a:t>
            </a:r>
            <a:endParaRPr lang="en-US" altLang="zh-TW" sz="2800" dirty="0" smtClean="0">
              <a:latin typeface="Times New Roman" pitchFamily="18" charset="0"/>
              <a:ea typeface="+mn-ea"/>
              <a:cs typeface="Times New Roman" pitchFamily="18" charset="0"/>
            </a:endParaRPr>
          </a:p>
          <a:p>
            <a:pPr algn="r" eaLnBrk="1" hangingPunct="1">
              <a:defRPr/>
            </a:pPr>
            <a:r>
              <a:rPr lang="en-US" altLang="zh-TW" sz="2800" dirty="0" err="1" smtClean="0">
                <a:latin typeface="Times New Roman" pitchFamily="18" charset="0"/>
                <a:ea typeface="+mj-ea"/>
                <a:cs typeface="Times New Roman" pitchFamily="18" charset="0"/>
              </a:rPr>
              <a:t>Chien</a:t>
            </a:r>
            <a:r>
              <a:rPr lang="en-US" altLang="zh-TW" sz="2800" dirty="0" smtClean="0">
                <a:latin typeface="Times New Roman" pitchFamily="18" charset="0"/>
                <a:ea typeface="+mj-ea"/>
                <a:cs typeface="Times New Roman" pitchFamily="18" charset="0"/>
              </a:rPr>
              <a:t>, Shih-</a:t>
            </a:r>
            <a:r>
              <a:rPr lang="en-US" altLang="zh-TW" sz="2800" dirty="0" err="1" smtClean="0">
                <a:latin typeface="Times New Roman" pitchFamily="18" charset="0"/>
                <a:ea typeface="+mj-ea"/>
                <a:cs typeface="Times New Roman" pitchFamily="18" charset="0"/>
              </a:rPr>
              <a:t>Chieh</a:t>
            </a:r>
            <a:r>
              <a:rPr lang="zh-TW" altLang="en-US" sz="2800" dirty="0" smtClean="0">
                <a:latin typeface="Times New Roman" pitchFamily="18" charset="0"/>
                <a:ea typeface="+mj-ea"/>
                <a:cs typeface="Times New Roman" pitchFamily="18" charset="0"/>
              </a:rPr>
              <a:t>  </a:t>
            </a:r>
            <a:r>
              <a:rPr lang="en-US" altLang="zh-TW" sz="2800" dirty="0" smtClean="0">
                <a:latin typeface="Times New Roman" pitchFamily="18" charset="0"/>
                <a:ea typeface="+mj-ea"/>
                <a:cs typeface="Times New Roman" pitchFamily="18" charset="0"/>
              </a:rPr>
              <a:t>Associate Professor</a:t>
            </a:r>
          </a:p>
          <a:p>
            <a:pPr algn="r" eaLnBrk="1" hangingPunct="1">
              <a:defRPr/>
            </a:pPr>
            <a:r>
              <a:rPr lang="en-US" altLang="zh-TW" sz="2800">
                <a:latin typeface="Times New Roman" pitchFamily="18" charset="0"/>
                <a:ea typeface="+mj-ea"/>
                <a:cs typeface="Times New Roman" pitchFamily="18" charset="0"/>
              </a:rPr>
              <a:t>National Taipei University of Business</a:t>
            </a:r>
            <a:endParaRPr lang="en-US" altLang="zh-TW" sz="2800" dirty="0">
              <a:latin typeface="Times New Roman" pitchFamily="18" charset="0"/>
              <a:ea typeface="+mj-ea"/>
              <a:cs typeface="Times New Roman" pitchFamily="18" charset="0"/>
            </a:endParaRPr>
          </a:p>
        </p:txBody>
      </p:sp>
      <p:grpSp>
        <p:nvGrpSpPr>
          <p:cNvPr id="10" name="群組 1"/>
          <p:cNvGrpSpPr>
            <a:grpSpLocks/>
          </p:cNvGrpSpPr>
          <p:nvPr/>
        </p:nvGrpSpPr>
        <p:grpSpPr bwMode="auto">
          <a:xfrm>
            <a:off x="1042988" y="5675313"/>
            <a:ext cx="6913562" cy="922337"/>
            <a:chOff x="516856" y="5915025"/>
            <a:chExt cx="6912767" cy="923330"/>
          </a:xfrm>
        </p:grpSpPr>
        <p:pic>
          <p:nvPicPr>
            <p:cNvPr id="11" name="Picture 5" descr="icon_by-nc-sa">
              <a:hlinkClick r:id="rId6"/>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6856" y="6116761"/>
              <a:ext cx="1008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p:cNvSpPr txBox="1">
              <a:spLocks noChangeArrowheads="1"/>
            </p:cNvSpPr>
            <p:nvPr/>
          </p:nvSpPr>
          <p:spPr bwMode="auto">
            <a:xfrm>
              <a:off x="1619672" y="5915025"/>
              <a:ext cx="58099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spcBef>
                  <a:spcPct val="50000"/>
                </a:spcBef>
              </a:pPr>
              <a:r>
                <a:rPr lang="en-US" altLang="zh-TW" dirty="0">
                  <a:latin typeface="Times New Roman" pitchFamily="18" charset="0"/>
                  <a:cs typeface="Times New Roman" pitchFamily="18" charset="0"/>
                </a:rPr>
                <a:t>Unless noted, the course materials are licensed under Creative Commons </a:t>
              </a:r>
              <a:r>
                <a:rPr lang="en-US" altLang="zh-TW" b="1" dirty="0">
                  <a:latin typeface="Times New Roman" pitchFamily="18" charset="0"/>
                  <a:cs typeface="Times New Roman" pitchFamily="18" charset="0"/>
                  <a:hlinkClick r:id="rId8"/>
                </a:rPr>
                <a:t>Attribution-</a:t>
              </a:r>
              <a:r>
                <a:rPr lang="en-US" altLang="zh-TW" b="1" dirty="0" err="1">
                  <a:latin typeface="Times New Roman" pitchFamily="18" charset="0"/>
                  <a:cs typeface="Times New Roman" pitchFamily="18" charset="0"/>
                  <a:hlinkClick r:id="rId8"/>
                </a:rPr>
                <a:t>NonCommercial</a:t>
              </a:r>
              <a:r>
                <a:rPr lang="en-US" altLang="zh-TW" b="1" dirty="0">
                  <a:latin typeface="Times New Roman" pitchFamily="18" charset="0"/>
                  <a:cs typeface="Times New Roman" pitchFamily="18" charset="0"/>
                  <a:hlinkClick r:id="rId8"/>
                </a:rPr>
                <a:t>-</a:t>
              </a:r>
              <a:r>
                <a:rPr lang="en-US" altLang="zh-TW" b="1" dirty="0" err="1">
                  <a:latin typeface="Times New Roman" pitchFamily="18" charset="0"/>
                  <a:cs typeface="Times New Roman" pitchFamily="18" charset="0"/>
                  <a:hlinkClick r:id="rId8"/>
                </a:rPr>
                <a:t>ShareAlike</a:t>
              </a:r>
              <a:r>
                <a:rPr lang="en-US" altLang="zh-TW" b="1" dirty="0">
                  <a:latin typeface="Times New Roman" pitchFamily="18" charset="0"/>
                  <a:cs typeface="Times New Roman" pitchFamily="18" charset="0"/>
                  <a:hlinkClick r:id="rId8"/>
                </a:rPr>
                <a:t> 3.0 Taiwan </a:t>
              </a:r>
              <a:r>
                <a:rPr lang="en-US" altLang="zh-TW" b="1" dirty="0">
                  <a:latin typeface="Times New Roman" pitchFamily="18" charset="0"/>
                  <a:cs typeface="Times New Roman" pitchFamily="18" charset="0"/>
                </a:rPr>
                <a:t>(CC BY-NC-SA 3.0) </a:t>
              </a:r>
              <a:endParaRPr lang="en-US" altLang="zh-TW" dirty="0">
                <a:latin typeface="Times New Roman" pitchFamily="18" charset="0"/>
                <a:cs typeface="Times New Roman" pitchFamily="18" charset="0"/>
              </a:endParaRPr>
            </a:p>
          </p:txBody>
        </p:sp>
      </p:grpSp>
    </p:spTree>
    <p:extLst>
      <p:ext uri="{BB962C8B-B14F-4D97-AF65-F5344CB8AC3E}">
        <p14:creationId xmlns:p14="http://schemas.microsoft.com/office/powerpoint/2010/main" val="38873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251520" y="764704"/>
            <a:ext cx="4402832" cy="4548469"/>
          </a:xfrm>
        </p:spPr>
        <p:txBody>
          <a:bodyPr/>
          <a:lstStyle/>
          <a:p>
            <a:r>
              <a:rPr lang="en-US" altLang="zh-TW" dirty="0" err="1" smtClean="0">
                <a:latin typeface="Times New Roman" pitchFamily="18" charset="0"/>
                <a:cs typeface="Times New Roman" pitchFamily="18" charset="0"/>
              </a:rPr>
              <a:t>Niobe</a:t>
            </a:r>
            <a:r>
              <a:rPr lang="en-US" altLang="zh-TW" dirty="0" smtClean="0">
                <a:latin typeface="Times New Roman" pitchFamily="18" charset="0"/>
                <a:cs typeface="Times New Roman" pitchFamily="18" charset="0"/>
              </a:rPr>
              <a:t> and her husband,</a:t>
            </a:r>
            <a:br>
              <a:rPr lang="en-US" altLang="zh-TW" dirty="0" smtClean="0">
                <a:latin typeface="Times New Roman" pitchFamily="18" charset="0"/>
                <a:cs typeface="Times New Roman" pitchFamily="18" charset="0"/>
              </a:rPr>
            </a:br>
            <a:r>
              <a:rPr lang="en-US" altLang="zh-TW" dirty="0" err="1" smtClean="0">
                <a:latin typeface="Times New Roman" pitchFamily="18" charset="0"/>
                <a:cs typeface="Times New Roman" pitchFamily="18" charset="0"/>
              </a:rPr>
              <a:t>Amphion</a:t>
            </a:r>
            <a:r>
              <a:rPr lang="en-US" altLang="zh-TW" dirty="0" smtClean="0">
                <a:latin typeface="Times New Roman" pitchFamily="18" charset="0"/>
                <a:cs typeface="Times New Roman" pitchFamily="18" charset="0"/>
              </a:rPr>
              <a:t>, a son of Zeus’s and an great musician, ruled in Thebes until she showed that the mad arrogance of Tantalus lived on in her.</a:t>
            </a:r>
            <a:endParaRPr lang="zh-TW" altLang="en-US" dirty="0">
              <a:latin typeface="Times New Roman" pitchFamily="18" charset="0"/>
              <a:cs typeface="Times New Roman" pitchFamily="18" charset="0"/>
            </a:endParaRPr>
          </a:p>
        </p:txBody>
      </p:sp>
      <p:sp>
        <p:nvSpPr>
          <p:cNvPr id="4" name="矩形 3"/>
          <p:cNvSpPr/>
          <p:nvPr/>
        </p:nvSpPr>
        <p:spPr>
          <a:xfrm>
            <a:off x="4283968" y="5805264"/>
            <a:ext cx="4572000" cy="369332"/>
          </a:xfrm>
          <a:prstGeom prst="rect">
            <a:avLst/>
          </a:prstGeom>
        </p:spPr>
        <p:txBody>
          <a:bodyPr>
            <a:spAutoFit/>
          </a:bodyPr>
          <a:lstStyle/>
          <a:p>
            <a:endParaRPr lang="zh-TW" altLang="en-US" dirty="0"/>
          </a:p>
        </p:txBody>
      </p:sp>
      <p:grpSp>
        <p:nvGrpSpPr>
          <p:cNvPr id="5" name="群組 4"/>
          <p:cNvGrpSpPr/>
          <p:nvPr/>
        </p:nvGrpSpPr>
        <p:grpSpPr>
          <a:xfrm>
            <a:off x="4394486" y="1484784"/>
            <a:ext cx="4682767" cy="4037950"/>
            <a:chOff x="4394486" y="1484784"/>
            <a:chExt cx="4682767" cy="4037950"/>
          </a:xfrm>
        </p:grpSpPr>
        <p:pic>
          <p:nvPicPr>
            <p:cNvPr id="2050" name="Picture 2" descr="File:Niobe JacquesLouisDavid 1772 Dallas Museum of Art.jpg"/>
            <p:cNvPicPr>
              <a:picLocks noChangeAspect="1" noChangeArrowheads="1"/>
            </p:cNvPicPr>
            <p:nvPr/>
          </p:nvPicPr>
          <p:blipFill rotWithShape="1">
            <a:blip r:embed="rId2">
              <a:extLst>
                <a:ext uri="{28A0092B-C50C-407E-A947-70E740481C1C}">
                  <a14:useLocalDpi xmlns:a14="http://schemas.microsoft.com/office/drawing/2010/main" val="0"/>
                </a:ext>
              </a:extLst>
            </a:blip>
            <a:srcRect l="9800"/>
            <a:stretch/>
          </p:blipFill>
          <p:spPr bwMode="auto">
            <a:xfrm>
              <a:off x="4412884" y="1484784"/>
              <a:ext cx="4664369" cy="4037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4486" y="513339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2588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476672"/>
            <a:ext cx="8507288" cy="5649491"/>
          </a:xfrm>
        </p:spPr>
        <p:txBody>
          <a:bodyPr/>
          <a:lstStyle/>
          <a:p>
            <a:r>
              <a:rPr lang="en-US" altLang="zh-TW" dirty="0" smtClean="0">
                <a:latin typeface="Times New Roman" pitchFamily="18" charset="0"/>
                <a:cs typeface="Times New Roman" pitchFamily="18" charset="0"/>
              </a:rPr>
              <a:t>She called upon the people of Thebes to worship her.</a:t>
            </a:r>
            <a:br>
              <a:rPr lang="en-US" altLang="zh-TW" dirty="0" smtClean="0">
                <a:latin typeface="Times New Roman" pitchFamily="18" charset="0"/>
                <a:cs typeface="Times New Roman" pitchFamily="18" charset="0"/>
              </a:rPr>
            </a:br>
            <a:r>
              <a:rPr lang="en-US" altLang="zh-TW" dirty="0" smtClean="0">
                <a:solidFill>
                  <a:srgbClr val="0070C0"/>
                </a:solidFill>
                <a:latin typeface="Times New Roman" pitchFamily="18" charset="0"/>
                <a:cs typeface="Times New Roman" pitchFamily="18" charset="0"/>
              </a:rPr>
              <a:t>“You burn incense to </a:t>
            </a:r>
            <a:r>
              <a:rPr lang="en-US" altLang="zh-TW" dirty="0" err="1" smtClean="0">
                <a:solidFill>
                  <a:srgbClr val="0070C0"/>
                </a:solidFill>
                <a:latin typeface="Times New Roman" pitchFamily="18" charset="0"/>
                <a:cs typeface="Times New Roman" pitchFamily="18" charset="0"/>
              </a:rPr>
              <a:t>Leto</a:t>
            </a:r>
            <a:r>
              <a:rPr lang="en-US" altLang="zh-TW" dirty="0" smtClean="0">
                <a:solidFill>
                  <a:srgbClr val="0070C0"/>
                </a:solidFill>
                <a:latin typeface="Times New Roman" pitchFamily="18" charset="0"/>
                <a:cs typeface="Times New Roman" pitchFamily="18" charset="0"/>
              </a:rPr>
              <a:t>, and what is she as </a:t>
            </a:r>
            <a:br>
              <a:rPr lang="en-US" altLang="zh-TW" dirty="0" smtClean="0">
                <a:solidFill>
                  <a:srgbClr val="0070C0"/>
                </a:solidFill>
                <a:latin typeface="Times New Roman" pitchFamily="18" charset="0"/>
                <a:cs typeface="Times New Roman" pitchFamily="18" charset="0"/>
              </a:rPr>
            </a:br>
            <a:r>
              <a:rPr lang="en-US" altLang="zh-TW" dirty="0" smtClean="0">
                <a:solidFill>
                  <a:srgbClr val="0070C0"/>
                </a:solidFill>
                <a:latin typeface="Times New Roman" pitchFamily="18" charset="0"/>
                <a:cs typeface="Times New Roman" pitchFamily="18" charset="0"/>
              </a:rPr>
              <a:t>compared to me? She had but two children, Apollo and Artemis. I have seven times as many. I am queen. She was a homeless wanderer until tiny Delos alone of all places on earth consented to receive her. I am happy, strong, great—too great for any, men or gods, to do me harm. Make your sacrifices to me in </a:t>
            </a:r>
            <a:r>
              <a:rPr lang="en-US" altLang="zh-TW" dirty="0" err="1" smtClean="0">
                <a:solidFill>
                  <a:srgbClr val="0070C0"/>
                </a:solidFill>
                <a:latin typeface="Times New Roman" pitchFamily="18" charset="0"/>
                <a:cs typeface="Times New Roman" pitchFamily="18" charset="0"/>
              </a:rPr>
              <a:t>Leto’s</a:t>
            </a:r>
            <a:r>
              <a:rPr lang="en-US" altLang="zh-TW" dirty="0" smtClean="0">
                <a:solidFill>
                  <a:srgbClr val="0070C0"/>
                </a:solidFill>
                <a:latin typeface="Times New Roman" pitchFamily="18" charset="0"/>
                <a:cs typeface="Times New Roman" pitchFamily="18" charset="0"/>
              </a:rPr>
              <a:t> temple, mine now, not hers.” </a:t>
            </a:r>
          </a:p>
        </p:txBody>
      </p:sp>
    </p:spTree>
    <p:extLst>
      <p:ext uri="{BB962C8B-B14F-4D97-AF65-F5344CB8AC3E}">
        <p14:creationId xmlns:p14="http://schemas.microsoft.com/office/powerpoint/2010/main" val="4217454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107504" y="692696"/>
            <a:ext cx="3898776" cy="5433467"/>
          </a:xfrm>
        </p:spPr>
        <p:txBody>
          <a:bodyPr/>
          <a:lstStyle/>
          <a:p>
            <a:r>
              <a:rPr lang="en-US" altLang="zh-TW" dirty="0" smtClean="0">
                <a:latin typeface="Times New Roman" pitchFamily="18" charset="0"/>
                <a:cs typeface="Times New Roman" pitchFamily="18" charset="0"/>
              </a:rPr>
              <a:t>Apollo and Artemis flied swiftly to Thebes from Olympus, shooting with deadly aims they  struck down all of </a:t>
            </a:r>
            <a:r>
              <a:rPr lang="en-US" altLang="zh-TW" dirty="0" err="1" smtClean="0">
                <a:latin typeface="Times New Roman" pitchFamily="18" charset="0"/>
                <a:cs typeface="Times New Roman" pitchFamily="18" charset="0"/>
              </a:rPr>
              <a:t>Niobe’s</a:t>
            </a:r>
            <a:r>
              <a:rPr lang="en-US" altLang="zh-TW" dirty="0" smtClean="0">
                <a:latin typeface="Times New Roman" pitchFamily="18" charset="0"/>
                <a:cs typeface="Times New Roman" pitchFamily="18" charset="0"/>
              </a:rPr>
              <a:t> sons and daughters.</a:t>
            </a:r>
            <a:endParaRPr lang="zh-TW" altLang="en-US" dirty="0">
              <a:latin typeface="Times New Roman" pitchFamily="18" charset="0"/>
              <a:cs typeface="Times New Roman" pitchFamily="18" charset="0"/>
            </a:endParaRPr>
          </a:p>
        </p:txBody>
      </p:sp>
      <p:sp>
        <p:nvSpPr>
          <p:cNvPr id="5" name="矩形 4"/>
          <p:cNvSpPr/>
          <p:nvPr/>
        </p:nvSpPr>
        <p:spPr>
          <a:xfrm>
            <a:off x="611560" y="5563327"/>
            <a:ext cx="4572000" cy="369332"/>
          </a:xfrm>
          <a:prstGeom prst="rect">
            <a:avLst/>
          </a:prstGeom>
        </p:spPr>
        <p:txBody>
          <a:bodyPr>
            <a:spAutoFit/>
          </a:bodyPr>
          <a:lstStyle/>
          <a:p>
            <a:endParaRPr lang="zh-TW" altLang="en-US" dirty="0"/>
          </a:p>
        </p:txBody>
      </p:sp>
      <p:grpSp>
        <p:nvGrpSpPr>
          <p:cNvPr id="4" name="群組 3"/>
          <p:cNvGrpSpPr/>
          <p:nvPr/>
        </p:nvGrpSpPr>
        <p:grpSpPr>
          <a:xfrm>
            <a:off x="4136990" y="404664"/>
            <a:ext cx="4781003" cy="5832648"/>
            <a:chOff x="4136990" y="404664"/>
            <a:chExt cx="4781003" cy="5832648"/>
          </a:xfrm>
        </p:grpSpPr>
        <p:pic>
          <p:nvPicPr>
            <p:cNvPr id="2050" name="Picture 2" descr="Apollo and Diana Attacking Niobe and her Children 1772 - Anicet-Charles-Gabriel Lemonn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990" y="404664"/>
              <a:ext cx="4781003" cy="58326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6990" y="5876949"/>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06491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332656"/>
            <a:ext cx="8229600" cy="5793507"/>
          </a:xfrm>
        </p:spPr>
        <p:txBody>
          <a:bodyPr/>
          <a:lstStyle/>
          <a:p>
            <a:r>
              <a:rPr lang="en-US" altLang="zh-TW" dirty="0" err="1" smtClean="0">
                <a:latin typeface="Times New Roman" pitchFamily="18" charset="0"/>
                <a:cs typeface="Times New Roman" pitchFamily="18" charset="0"/>
              </a:rPr>
              <a:t>Niobe</a:t>
            </a:r>
            <a:r>
              <a:rPr lang="en-US" altLang="zh-TW" dirty="0" smtClean="0">
                <a:latin typeface="Times New Roman" pitchFamily="18" charset="0"/>
                <a:cs typeface="Times New Roman" pitchFamily="18" charset="0"/>
              </a:rPr>
              <a:t> fell into great grief. She was changed into a stone which forever, night and day, was wet with tears. </a:t>
            </a:r>
            <a:endParaRPr lang="zh-TW" altLang="en-US" dirty="0">
              <a:latin typeface="Times New Roman" pitchFamily="18" charset="0"/>
              <a:cs typeface="Times New Roman" pitchFamily="18" charset="0"/>
            </a:endParaRPr>
          </a:p>
        </p:txBody>
      </p:sp>
      <p:sp>
        <p:nvSpPr>
          <p:cNvPr id="4" name="矩形 3"/>
          <p:cNvSpPr/>
          <p:nvPr/>
        </p:nvSpPr>
        <p:spPr>
          <a:xfrm>
            <a:off x="4368169" y="5970656"/>
            <a:ext cx="4572000" cy="369332"/>
          </a:xfrm>
          <a:prstGeom prst="rect">
            <a:avLst/>
          </a:prstGeom>
        </p:spPr>
        <p:txBody>
          <a:bodyPr>
            <a:spAutoFit/>
          </a:bodyPr>
          <a:lstStyle/>
          <a:p>
            <a:endParaRPr lang="zh-TW" altLang="en-US" dirty="0"/>
          </a:p>
        </p:txBody>
      </p:sp>
      <p:sp>
        <p:nvSpPr>
          <p:cNvPr id="5" name="矩形 4"/>
          <p:cNvSpPr/>
          <p:nvPr/>
        </p:nvSpPr>
        <p:spPr>
          <a:xfrm>
            <a:off x="593812" y="2668016"/>
            <a:ext cx="4572000" cy="369332"/>
          </a:xfrm>
          <a:prstGeom prst="rect">
            <a:avLst/>
          </a:prstGeom>
        </p:spPr>
        <p:txBody>
          <a:bodyPr>
            <a:spAutoFit/>
          </a:bodyPr>
          <a:lstStyle/>
          <a:p>
            <a:endParaRPr lang="zh-TW" altLang="en-US" dirty="0"/>
          </a:p>
        </p:txBody>
      </p:sp>
      <p:grpSp>
        <p:nvGrpSpPr>
          <p:cNvPr id="7" name="群組 6"/>
          <p:cNvGrpSpPr/>
          <p:nvPr/>
        </p:nvGrpSpPr>
        <p:grpSpPr>
          <a:xfrm>
            <a:off x="179512" y="2991182"/>
            <a:ext cx="5400600" cy="3596081"/>
            <a:chOff x="179512" y="2991182"/>
            <a:chExt cx="5400600" cy="3596081"/>
          </a:xfrm>
        </p:grpSpPr>
        <p:pic>
          <p:nvPicPr>
            <p:cNvPr id="20484" name="Picture 4" descr="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991182"/>
              <a:ext cx="5400600" cy="359424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104" descr="icon_by-nc.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6334120"/>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91860" y="6310264"/>
              <a:ext cx="1457450"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Flickr </a:t>
              </a:r>
              <a:r>
                <a:rPr lang="en-US" altLang="zh-TW" sz="1200" dirty="0" err="1">
                  <a:solidFill>
                    <a:schemeClr val="dk1"/>
                  </a:solidFill>
                  <a:latin typeface="Times New Roman" panose="02020603050405020304" pitchFamily="18" charset="0"/>
                  <a:cs typeface="Times New Roman" panose="02020603050405020304" pitchFamily="18" charset="0"/>
                </a:rPr>
                <a:t>marcoderksen</a:t>
              </a:r>
              <a:endParaRPr lang="en-US" altLang="zh-TW" sz="1200" dirty="0">
                <a:solidFill>
                  <a:schemeClr val="dk1"/>
                </a:solidFill>
                <a:latin typeface="Times New Roman" panose="02020603050405020304" pitchFamily="18" charset="0"/>
                <a:cs typeface="Times New Roman" panose="02020603050405020304" pitchFamily="18" charset="0"/>
              </a:endParaRPr>
            </a:p>
          </p:txBody>
        </p:sp>
      </p:grpSp>
      <p:grpSp>
        <p:nvGrpSpPr>
          <p:cNvPr id="10" name="群組 9"/>
          <p:cNvGrpSpPr/>
          <p:nvPr/>
        </p:nvGrpSpPr>
        <p:grpSpPr>
          <a:xfrm>
            <a:off x="5724128" y="1538554"/>
            <a:ext cx="3241374" cy="5053434"/>
            <a:chOff x="5724128" y="1538554"/>
            <a:chExt cx="3241374" cy="5053434"/>
          </a:xfrm>
        </p:grpSpPr>
        <p:pic>
          <p:nvPicPr>
            <p:cNvPr id="20482" name="Picture 2" descr="photo"/>
            <p:cNvPicPr>
              <a:picLocks noChangeAspect="1" noChangeArrowheads="1"/>
            </p:cNvPicPr>
            <p:nvPr/>
          </p:nvPicPr>
          <p:blipFill rotWithShape="1">
            <a:blip r:embed="rId5">
              <a:extLst>
                <a:ext uri="{28A0092B-C50C-407E-A947-70E740481C1C}">
                  <a14:useLocalDpi xmlns:a14="http://schemas.microsoft.com/office/drawing/2010/main" val="0"/>
                </a:ext>
              </a:extLst>
            </a:blip>
            <a:srcRect l="15373" t="21127" r="28651" b="20485"/>
            <a:stretch/>
          </p:blipFill>
          <p:spPr bwMode="auto">
            <a:xfrm>
              <a:off x="5724128" y="1538554"/>
              <a:ext cx="3241374" cy="5046875"/>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6" descr="icon_by-nc-sa.tiff">
              <a:hlinkClick r:id="rId6"/>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4128" y="6339988"/>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442328" y="6308430"/>
              <a:ext cx="1229824"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Flickr </a:t>
              </a:r>
              <a:r>
                <a:rPr lang="en-US" altLang="zh-TW" sz="1200" dirty="0" err="1">
                  <a:solidFill>
                    <a:schemeClr val="dk1"/>
                  </a:solidFill>
                  <a:latin typeface="Times New Roman" panose="02020603050405020304" pitchFamily="18" charset="0"/>
                  <a:cs typeface="Times New Roman" panose="02020603050405020304" pitchFamily="18" charset="0"/>
                </a:rPr>
                <a:t>phil</a:t>
              </a:r>
              <a:r>
                <a:rPr lang="en-US" altLang="zh-TW" sz="1200" dirty="0">
                  <a:solidFill>
                    <a:schemeClr val="dk1"/>
                  </a:solidFill>
                  <a:latin typeface="Times New Roman" panose="02020603050405020304" pitchFamily="18" charset="0"/>
                  <a:cs typeface="Times New Roman" panose="02020603050405020304" pitchFamily="18" charset="0"/>
                </a:rPr>
                <a:t> </a:t>
              </a:r>
              <a:r>
                <a:rPr lang="en-US" altLang="zh-TW" sz="1200" dirty="0" err="1">
                  <a:solidFill>
                    <a:schemeClr val="dk1"/>
                  </a:solidFill>
                  <a:latin typeface="Times New Roman" panose="02020603050405020304" pitchFamily="18" charset="0"/>
                  <a:cs typeface="Times New Roman" panose="02020603050405020304" pitchFamily="18" charset="0"/>
                </a:rPr>
                <a:t>dokas</a:t>
              </a:r>
              <a:endParaRPr lang="en-US" altLang="zh-TW" sz="1200" dirty="0">
                <a:solidFill>
                  <a:schemeClr val="dk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42532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88640"/>
            <a:ext cx="8229600" cy="5937523"/>
          </a:xfrm>
        </p:spPr>
        <p:txBody>
          <a:bodyPr/>
          <a:lstStyle/>
          <a:p>
            <a:r>
              <a:rPr lang="en-US" altLang="zh-TW" dirty="0" err="1" smtClean="0">
                <a:latin typeface="Times New Roman" pitchFamily="18" charset="0"/>
                <a:cs typeface="Times New Roman" pitchFamily="18" charset="0"/>
              </a:rPr>
              <a:t>Pelops</a:t>
            </a:r>
            <a:r>
              <a:rPr lang="en-US" altLang="zh-TW" dirty="0" smtClean="0">
                <a:latin typeface="Times New Roman" pitchFamily="18" charset="0"/>
                <a:cs typeface="Times New Roman" pitchFamily="18" charset="0"/>
              </a:rPr>
              <a:t>’ two sons, Atreus and Thyestes, inherited the wickedness in </a:t>
            </a:r>
            <a:r>
              <a:rPr lang="en-US" altLang="zh-TW" dirty="0" err="1" smtClean="0">
                <a:latin typeface="Times New Roman" pitchFamily="18" charset="0"/>
                <a:cs typeface="Times New Roman" pitchFamily="18" charset="0"/>
              </a:rPr>
              <a:t>Pelops</a:t>
            </a:r>
            <a:r>
              <a:rPr lang="en-US" altLang="zh-TW" dirty="0" smtClean="0">
                <a:latin typeface="Times New Roman" pitchFamily="18" charset="0"/>
                <a:cs typeface="Times New Roman" pitchFamily="18" charset="0"/>
              </a:rPr>
              <a:t>.   </a:t>
            </a:r>
          </a:p>
          <a:p>
            <a:endParaRPr lang="en-US" altLang="zh-TW" dirty="0" smtClean="0">
              <a:latin typeface="Times New Roman" pitchFamily="18" charset="0"/>
              <a:cs typeface="Times New Roman" pitchFamily="18" charset="0"/>
            </a:endParaRPr>
          </a:p>
          <a:p>
            <a:r>
              <a:rPr lang="en-US" altLang="zh-TW" dirty="0" smtClean="0">
                <a:latin typeface="Times New Roman" pitchFamily="18" charset="0"/>
                <a:cs typeface="Times New Roman" pitchFamily="18" charset="0"/>
              </a:rPr>
              <a:t>Thyestes fell in love with his brother’s wife. Atreus found out and killed his brother’s two children, boiling them to serve Thyestes.</a:t>
            </a:r>
          </a:p>
          <a:p>
            <a:pPr marL="0" indent="0">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Atreus’ children and his children’s</a:t>
            </a:r>
          </a:p>
          <a:p>
            <a:pPr marL="0" indent="0">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children suffered.  </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62999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itchFamily="18" charset="0"/>
                <a:cs typeface="Times New Roman" pitchFamily="18" charset="0"/>
              </a:rPr>
              <a:t>Agamemnon And His Children</a:t>
            </a:r>
            <a:endParaRPr lang="zh-TW" altLang="en-US" dirty="0">
              <a:latin typeface="Times New Roman" pitchFamily="18" charset="0"/>
              <a:cs typeface="Times New Roman" pitchFamily="18" charset="0"/>
            </a:endParaRPr>
          </a:p>
        </p:txBody>
      </p:sp>
      <p:sp>
        <p:nvSpPr>
          <p:cNvPr id="3" name="內容版面配置區 2"/>
          <p:cNvSpPr>
            <a:spLocks noGrp="1"/>
          </p:cNvSpPr>
          <p:nvPr>
            <p:ph idx="1"/>
          </p:nvPr>
        </p:nvSpPr>
        <p:spPr/>
        <p:txBody>
          <a:bodyPr/>
          <a:lstStyle/>
          <a:p>
            <a:r>
              <a:rPr lang="en-US" altLang="zh-TW" dirty="0" smtClean="0">
                <a:latin typeface="Times New Roman" pitchFamily="18" charset="0"/>
                <a:cs typeface="Times New Roman" pitchFamily="18" charset="0"/>
              </a:rPr>
              <a:t>The House of Atreus was first referred to in </a:t>
            </a:r>
            <a:r>
              <a:rPr lang="en-US" altLang="zh-TW" i="1" dirty="0" smtClean="0">
                <a:latin typeface="Times New Roman" pitchFamily="18" charset="0"/>
                <a:cs typeface="Times New Roman" pitchFamily="18" charset="0"/>
              </a:rPr>
              <a:t>Iliad. </a:t>
            </a:r>
            <a:r>
              <a:rPr lang="en-US" altLang="zh-TW" dirty="0" smtClean="0">
                <a:latin typeface="Times New Roman" pitchFamily="18" charset="0"/>
                <a:cs typeface="Times New Roman" pitchFamily="18" charset="0"/>
              </a:rPr>
              <a:t>In </a:t>
            </a:r>
            <a:r>
              <a:rPr lang="en-US" altLang="zh-TW" i="1" dirty="0" smtClean="0">
                <a:latin typeface="Times New Roman" pitchFamily="18" charset="0"/>
                <a:cs typeface="Times New Roman" pitchFamily="18" charset="0"/>
              </a:rPr>
              <a:t>Odyssey</a:t>
            </a:r>
            <a:r>
              <a:rPr lang="en-US" altLang="zh-TW" dirty="0" smtClean="0">
                <a:latin typeface="Times New Roman" pitchFamily="18" charset="0"/>
                <a:cs typeface="Times New Roman" pitchFamily="18" charset="0"/>
              </a:rPr>
              <a:t>, Odysseus also encountered the spirit of Agamemnon.  The story was first told in this way:  Agamemnon was killed by his wife’s lover.</a:t>
            </a:r>
            <a:endParaRPr lang="zh-TW" altLang="en-US" i="1" dirty="0">
              <a:latin typeface="Times New Roman" pitchFamily="18" charset="0"/>
              <a:cs typeface="Times New Roman" pitchFamily="18" charset="0"/>
            </a:endParaRPr>
          </a:p>
        </p:txBody>
      </p:sp>
    </p:spTree>
    <p:extLst>
      <p:ext uri="{BB962C8B-B14F-4D97-AF65-F5344CB8AC3E}">
        <p14:creationId xmlns:p14="http://schemas.microsoft.com/office/powerpoint/2010/main" val="238760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332656"/>
            <a:ext cx="8229600" cy="5793507"/>
          </a:xfrm>
        </p:spPr>
        <p:txBody>
          <a:bodyPr/>
          <a:lstStyle/>
          <a:p>
            <a:r>
              <a:rPr lang="en-US" altLang="zh-TW" dirty="0" smtClean="0">
                <a:latin typeface="Times New Roman" pitchFamily="18" charset="0"/>
                <a:cs typeface="Times New Roman" pitchFamily="18" charset="0"/>
              </a:rPr>
              <a:t>The two sons of Atreus, Agamemnon, the commander of the Greek forces in the Troy War, and Menelaus, the husband of Helen, ended their lives very differently. </a:t>
            </a:r>
            <a:endParaRPr lang="zh-TW" altLang="en-US" dirty="0">
              <a:latin typeface="Times New Roman" pitchFamily="18" charset="0"/>
              <a:cs typeface="Times New Roman" pitchFamily="18" charset="0"/>
            </a:endParaRPr>
          </a:p>
        </p:txBody>
      </p:sp>
      <p:sp>
        <p:nvSpPr>
          <p:cNvPr id="4" name="矩形 3"/>
          <p:cNvSpPr/>
          <p:nvPr/>
        </p:nvSpPr>
        <p:spPr>
          <a:xfrm>
            <a:off x="119465" y="5988314"/>
            <a:ext cx="4572000" cy="369332"/>
          </a:xfrm>
          <a:prstGeom prst="rect">
            <a:avLst/>
          </a:prstGeom>
        </p:spPr>
        <p:txBody>
          <a:bodyPr>
            <a:spAutoFit/>
          </a:bodyPr>
          <a:lstStyle/>
          <a:p>
            <a:endParaRPr lang="zh-TW" altLang="en-US" dirty="0"/>
          </a:p>
        </p:txBody>
      </p:sp>
      <p:sp>
        <p:nvSpPr>
          <p:cNvPr id="5" name="Rectangle 4"/>
          <p:cNvSpPr>
            <a:spLocks noChangeArrowheads="1"/>
          </p:cNvSpPr>
          <p:nvPr/>
        </p:nvSpPr>
        <p:spPr bwMode="auto">
          <a:xfrm>
            <a:off x="1901354" y="717332"/>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
            </a:r>
            <a:br>
              <a:rPr kumimoji="0" lang="zh-TW" altLang="zh-TW" sz="9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br>
            <a:endParaRPr kumimoji="0" lang="zh-TW" altLang="zh-TW" sz="1800" b="0" i="0" u="none" strike="noStrike" cap="none" normalizeH="0" baseline="0" smtClean="0">
              <a:ln>
                <a:noFill/>
              </a:ln>
              <a:solidFill>
                <a:schemeClr val="tx1"/>
              </a:solidFill>
              <a:effectLst/>
              <a:latin typeface="Arial" panose="020B0604020202020204" pitchFamily="34" charset="0"/>
            </a:endParaRPr>
          </a:p>
        </p:txBody>
      </p:sp>
      <p:sp>
        <p:nvSpPr>
          <p:cNvPr id="6" name="矩形 5"/>
          <p:cNvSpPr/>
          <p:nvPr/>
        </p:nvSpPr>
        <p:spPr>
          <a:xfrm>
            <a:off x="4343485" y="3776432"/>
            <a:ext cx="4572000" cy="369332"/>
          </a:xfrm>
          <a:prstGeom prst="rect">
            <a:avLst/>
          </a:prstGeom>
        </p:spPr>
        <p:txBody>
          <a:bodyPr>
            <a:spAutoFit/>
          </a:bodyPr>
          <a:lstStyle/>
          <a:p>
            <a:endParaRPr lang="zh-TW" altLang="en-US" dirty="0"/>
          </a:p>
        </p:txBody>
      </p:sp>
      <p:grpSp>
        <p:nvGrpSpPr>
          <p:cNvPr id="8" name="群組 7"/>
          <p:cNvGrpSpPr/>
          <p:nvPr/>
        </p:nvGrpSpPr>
        <p:grpSpPr>
          <a:xfrm>
            <a:off x="539552" y="2403901"/>
            <a:ext cx="4189054" cy="4249554"/>
            <a:chOff x="310938" y="2403901"/>
            <a:chExt cx="4189054" cy="4249554"/>
          </a:xfrm>
        </p:grpSpPr>
        <p:pic>
          <p:nvPicPr>
            <p:cNvPr id="17410" name="Picture 2" descr="File:594px-MaskeAgamemnon-MO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38" y="2403901"/>
              <a:ext cx="4189054" cy="4248473"/>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103" descr="icon_by-sa.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938" y="6401455"/>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029138" y="6357646"/>
              <a:ext cx="1478546"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a:t>
              </a:r>
              <a:r>
                <a:rPr lang="en-US" altLang="zh-TW" sz="1200" dirty="0" err="1">
                  <a:solidFill>
                    <a:schemeClr val="dk1"/>
                  </a:solidFill>
                  <a:latin typeface="Times New Roman" panose="02020603050405020304" pitchFamily="18" charset="0"/>
                  <a:cs typeface="Times New Roman" panose="02020603050405020304" pitchFamily="18" charset="0"/>
                </a:rPr>
                <a:t>DieBuche</a:t>
              </a:r>
              <a:endParaRPr lang="en-US" altLang="zh-TW" sz="1200" dirty="0">
                <a:solidFill>
                  <a:schemeClr val="dk1"/>
                </a:solidFill>
                <a:latin typeface="Times New Roman" panose="02020603050405020304" pitchFamily="18" charset="0"/>
                <a:cs typeface="Times New Roman" panose="02020603050405020304" pitchFamily="18" charset="0"/>
              </a:endParaRPr>
            </a:p>
          </p:txBody>
        </p:sp>
      </p:grpSp>
      <p:grpSp>
        <p:nvGrpSpPr>
          <p:cNvPr id="11" name="群組 10"/>
          <p:cNvGrpSpPr/>
          <p:nvPr/>
        </p:nvGrpSpPr>
        <p:grpSpPr>
          <a:xfrm>
            <a:off x="5040841" y="2403901"/>
            <a:ext cx="3177288" cy="4236384"/>
            <a:chOff x="5040841" y="2403901"/>
            <a:chExt cx="3177288" cy="4236384"/>
          </a:xfrm>
        </p:grpSpPr>
        <p:pic>
          <p:nvPicPr>
            <p:cNvPr id="5122" name="Picture 2" descr="pho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0841" y="2403901"/>
              <a:ext cx="3177288" cy="4236384"/>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06" descr="icon_by-nc-sa.tiff">
              <a:hlinkClick r:id="rId6"/>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0841" y="6357646"/>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5759041" y="6345146"/>
              <a:ext cx="1204176"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Flickr  </a:t>
              </a:r>
              <a:r>
                <a:rPr lang="en-US" altLang="zh-TW" sz="1200" dirty="0" err="1">
                  <a:solidFill>
                    <a:schemeClr val="dk1"/>
                  </a:solidFill>
                  <a:latin typeface="Times New Roman" panose="02020603050405020304" pitchFamily="18" charset="0"/>
                  <a:cs typeface="Times New Roman" panose="02020603050405020304" pitchFamily="18" charset="0"/>
                </a:rPr>
                <a:t>mharrsch</a:t>
              </a:r>
              <a:endParaRPr lang="en-US" altLang="zh-TW" sz="1200" dirty="0">
                <a:solidFill>
                  <a:schemeClr val="dk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2343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179512" y="404664"/>
            <a:ext cx="4968552" cy="5721499"/>
          </a:xfrm>
        </p:spPr>
        <p:txBody>
          <a:bodyPr/>
          <a:lstStyle/>
          <a:p>
            <a:r>
              <a:rPr lang="en-US" altLang="zh-TW" dirty="0" smtClean="0">
                <a:latin typeface="Times New Roman" pitchFamily="18" charset="0"/>
                <a:cs typeface="Times New Roman" pitchFamily="18" charset="0"/>
              </a:rPr>
              <a:t>After Troy fell, Agamemnon returned to his hometown. Ten years had passed since Iphigenia died, but the results of her death reached through to the present.  </a:t>
            </a:r>
            <a:endParaRPr lang="zh-TW" altLang="en-US" dirty="0">
              <a:latin typeface="Times New Roman" pitchFamily="18" charset="0"/>
              <a:cs typeface="Times New Roman" pitchFamily="18" charset="0"/>
            </a:endParaRPr>
          </a:p>
        </p:txBody>
      </p:sp>
      <p:sp>
        <p:nvSpPr>
          <p:cNvPr id="4" name="矩形 3"/>
          <p:cNvSpPr/>
          <p:nvPr/>
        </p:nvSpPr>
        <p:spPr>
          <a:xfrm>
            <a:off x="1331640" y="5877272"/>
            <a:ext cx="4572000" cy="369332"/>
          </a:xfrm>
          <a:prstGeom prst="rect">
            <a:avLst/>
          </a:prstGeom>
        </p:spPr>
        <p:txBody>
          <a:bodyPr>
            <a:spAutoFit/>
          </a:bodyPr>
          <a:lstStyle/>
          <a:p>
            <a:endParaRPr lang="zh-TW" altLang="en-US" dirty="0"/>
          </a:p>
        </p:txBody>
      </p:sp>
      <p:grpSp>
        <p:nvGrpSpPr>
          <p:cNvPr id="5" name="群組 4"/>
          <p:cNvGrpSpPr/>
          <p:nvPr/>
        </p:nvGrpSpPr>
        <p:grpSpPr>
          <a:xfrm>
            <a:off x="5061103" y="-25384"/>
            <a:ext cx="4119409" cy="6910768"/>
            <a:chOff x="5061103" y="-25384"/>
            <a:chExt cx="4119409" cy="6910768"/>
          </a:xfrm>
        </p:grpSpPr>
        <p:pic>
          <p:nvPicPr>
            <p:cNvPr id="4098" name="Picture 2" descr="File:Beware of Greeks bearing gifts.jpg"/>
            <p:cNvPicPr>
              <a:picLocks noChangeAspect="1" noChangeArrowheads="1"/>
            </p:cNvPicPr>
            <p:nvPr/>
          </p:nvPicPr>
          <p:blipFill rotWithShape="1">
            <a:blip r:embed="rId2">
              <a:extLst>
                <a:ext uri="{28A0092B-C50C-407E-A947-70E740481C1C}">
                  <a14:useLocalDpi xmlns:a14="http://schemas.microsoft.com/office/drawing/2010/main" val="0"/>
                </a:ext>
              </a:extLst>
            </a:blip>
            <a:srcRect l="39575" r="19495"/>
            <a:stretch/>
          </p:blipFill>
          <p:spPr bwMode="auto">
            <a:xfrm>
              <a:off x="5061103" y="-25384"/>
              <a:ext cx="4119409" cy="6910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1103" y="649763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69630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260648"/>
            <a:ext cx="8435280" cy="5865515"/>
          </a:xfrm>
        </p:spPr>
        <p:txBody>
          <a:bodyPr/>
          <a:lstStyle/>
          <a:p>
            <a:r>
              <a:rPr lang="en-US" altLang="zh-TW" dirty="0" smtClean="0">
                <a:latin typeface="Times New Roman" pitchFamily="18" charset="0"/>
                <a:cs typeface="Times New Roman" pitchFamily="18" charset="0"/>
              </a:rPr>
              <a:t>The queen Clytemnestra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did not keep faith with her husband who had killed her child; she took a lover and everyone knew it.</a:t>
            </a:r>
          </a:p>
          <a:p>
            <a:r>
              <a:rPr lang="en-US" altLang="zh-TW" dirty="0">
                <a:latin typeface="Times New Roman" pitchFamily="18" charset="0"/>
                <a:cs typeface="Times New Roman" pitchFamily="18" charset="0"/>
              </a:rPr>
              <a:t>The King dismounted, praying aloud, “O victory now mine, be mine forever.” His wife went forward to welcome him.</a:t>
            </a:r>
            <a:endParaRPr lang="zh-TW" altLang="en-US" dirty="0">
              <a:latin typeface="Times New Roman" pitchFamily="18" charset="0"/>
              <a:cs typeface="Times New Roman" pitchFamily="18" charset="0"/>
            </a:endParaRPr>
          </a:p>
          <a:p>
            <a:endParaRPr lang="en-US" altLang="zh-TW" dirty="0" smtClean="0">
              <a:latin typeface="Times New Roman" pitchFamily="18" charset="0"/>
              <a:cs typeface="Times New Roman" pitchFamily="18" charset="0"/>
            </a:endParaRPr>
          </a:p>
          <a:p>
            <a:endParaRPr lang="en-US" altLang="zh-TW" dirty="0">
              <a:latin typeface="Times New Roman" pitchFamily="18" charset="0"/>
              <a:cs typeface="Times New Roman" pitchFamily="18" charset="0"/>
            </a:endParaRPr>
          </a:p>
          <a:p>
            <a:pPr marL="0" indent="0">
              <a:buNone/>
            </a:pP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62476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16632"/>
            <a:ext cx="5410944" cy="6009531"/>
          </a:xfrm>
        </p:spPr>
        <p:txBody>
          <a:bodyPr/>
          <a:lstStyle/>
          <a:p>
            <a:r>
              <a:rPr lang="en-US" altLang="zh-TW" dirty="0" smtClean="0">
                <a:latin typeface="Times New Roman" pitchFamily="18" charset="0"/>
                <a:cs typeface="Times New Roman" pitchFamily="18" charset="0"/>
              </a:rPr>
              <a:t>Agamemnon pointed to the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girl in the chariot. She was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Cassandra, </a:t>
            </a:r>
            <a:r>
              <a:rPr lang="en-US" altLang="zh-TW" dirty="0" err="1" smtClean="0">
                <a:latin typeface="Times New Roman" pitchFamily="18" charset="0"/>
                <a:cs typeface="Times New Roman" pitchFamily="18" charset="0"/>
              </a:rPr>
              <a:t>Priam’s</a:t>
            </a:r>
            <a:r>
              <a:rPr lang="en-US" altLang="zh-TW" dirty="0" smtClean="0">
                <a:latin typeface="Times New Roman" pitchFamily="18" charset="0"/>
                <a:cs typeface="Times New Roman" pitchFamily="18" charset="0"/>
              </a:rPr>
              <a:t> daughter, he told his wife that Cassandra was the Army’s gift to him, the flower among all the captive women.</a:t>
            </a:r>
          </a:p>
          <a:p>
            <a:endParaRPr lang="zh-TW" altLang="en-US" dirty="0"/>
          </a:p>
        </p:txBody>
      </p:sp>
      <p:sp>
        <p:nvSpPr>
          <p:cNvPr id="4" name="矩形 3"/>
          <p:cNvSpPr/>
          <p:nvPr/>
        </p:nvSpPr>
        <p:spPr>
          <a:xfrm>
            <a:off x="2286000" y="6177898"/>
            <a:ext cx="4572000" cy="369332"/>
          </a:xfrm>
          <a:prstGeom prst="rect">
            <a:avLst/>
          </a:prstGeom>
        </p:spPr>
        <p:txBody>
          <a:bodyPr>
            <a:spAutoFit/>
          </a:bodyPr>
          <a:lstStyle/>
          <a:p>
            <a:endParaRPr lang="zh-TW" altLang="en-US" dirty="0"/>
          </a:p>
        </p:txBody>
      </p:sp>
      <p:grpSp>
        <p:nvGrpSpPr>
          <p:cNvPr id="5" name="群組 4"/>
          <p:cNvGrpSpPr/>
          <p:nvPr/>
        </p:nvGrpSpPr>
        <p:grpSpPr>
          <a:xfrm>
            <a:off x="5868144" y="-40519"/>
            <a:ext cx="3259233" cy="6898519"/>
            <a:chOff x="5868144" y="-40519"/>
            <a:chExt cx="3259233" cy="6898519"/>
          </a:xfrm>
        </p:grpSpPr>
        <p:pic>
          <p:nvPicPr>
            <p:cNvPr id="5122" name="Picture 2" descr="File:Cassandra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40519"/>
              <a:ext cx="3259233" cy="68985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649763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2631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itchFamily="18" charset="0"/>
                <a:cs typeface="Times New Roman" pitchFamily="18" charset="0"/>
              </a:rPr>
              <a:t>Introduction</a:t>
            </a:r>
            <a:endParaRPr lang="zh-TW" altLang="en-US" dirty="0">
              <a:latin typeface="Times New Roman" pitchFamily="18" charset="0"/>
              <a:cs typeface="Times New Roman" pitchFamily="18" charset="0"/>
            </a:endParaRPr>
          </a:p>
        </p:txBody>
      </p:sp>
      <p:sp>
        <p:nvSpPr>
          <p:cNvPr id="3" name="內容版面配置區 2"/>
          <p:cNvSpPr>
            <a:spLocks noGrp="1"/>
          </p:cNvSpPr>
          <p:nvPr>
            <p:ph idx="1"/>
          </p:nvPr>
        </p:nvSpPr>
        <p:spPr>
          <a:xfrm>
            <a:off x="230832" y="1196752"/>
            <a:ext cx="8229600" cy="5112568"/>
          </a:xfrm>
        </p:spPr>
        <p:txBody>
          <a:bodyPr/>
          <a:lstStyle/>
          <a:p>
            <a:r>
              <a:rPr lang="en-US" altLang="zh-TW" dirty="0" smtClean="0">
                <a:latin typeface="Times New Roman" pitchFamily="18" charset="0"/>
                <a:cs typeface="Times New Roman" pitchFamily="18" charset="0"/>
              </a:rPr>
              <a:t>The ill-fated House of Atreus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is one of the most famous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families in mythology.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Agamemnon, who led the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Greeks against Troy, belonged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to the House of </a:t>
            </a:r>
            <a:r>
              <a:rPr lang="en-US" altLang="zh-TW" dirty="0" err="1" smtClean="0">
                <a:latin typeface="Times New Roman" pitchFamily="18" charset="0"/>
                <a:cs typeface="Times New Roman" pitchFamily="18" charset="0"/>
              </a:rPr>
              <a:t>Atreus</a:t>
            </a:r>
            <a:r>
              <a:rPr lang="en-US" altLang="zh-TW" dirty="0" smtClean="0">
                <a:latin typeface="Times New Roman" pitchFamily="18" charset="0"/>
                <a:cs typeface="Times New Roman" pitchFamily="18" charset="0"/>
              </a:rPr>
              <a:t>. </a:t>
            </a:r>
            <a:endParaRPr lang="zh-TW" altLang="en-US" dirty="0">
              <a:latin typeface="Times New Roman" pitchFamily="18" charset="0"/>
              <a:cs typeface="Times New Roman" pitchFamily="18" charset="0"/>
            </a:endParaRPr>
          </a:p>
        </p:txBody>
      </p:sp>
      <p:sp>
        <p:nvSpPr>
          <p:cNvPr id="4" name="矩形 3"/>
          <p:cNvSpPr/>
          <p:nvPr/>
        </p:nvSpPr>
        <p:spPr>
          <a:xfrm>
            <a:off x="1619672" y="5445224"/>
            <a:ext cx="4572000" cy="369332"/>
          </a:xfrm>
          <a:prstGeom prst="rect">
            <a:avLst/>
          </a:prstGeom>
        </p:spPr>
        <p:txBody>
          <a:bodyPr>
            <a:spAutoFit/>
          </a:bodyPr>
          <a:lstStyle/>
          <a:p>
            <a:endParaRPr lang="zh-TW" altLang="en-US" dirty="0"/>
          </a:p>
        </p:txBody>
      </p:sp>
      <p:grpSp>
        <p:nvGrpSpPr>
          <p:cNvPr id="5" name="群組 4"/>
          <p:cNvGrpSpPr/>
          <p:nvPr/>
        </p:nvGrpSpPr>
        <p:grpSpPr>
          <a:xfrm>
            <a:off x="5821809" y="1196752"/>
            <a:ext cx="3214687" cy="5508875"/>
            <a:chOff x="5860437" y="1349125"/>
            <a:chExt cx="3214687" cy="5508875"/>
          </a:xfrm>
        </p:grpSpPr>
        <p:pic>
          <p:nvPicPr>
            <p:cNvPr id="19458" name="Picture 2" descr="File:The Rage of Achilles, by Giovanni Battista Tiepolo (1696-1770), Italian Rococo painter.jpg"/>
            <p:cNvPicPr>
              <a:picLocks noChangeAspect="1" noChangeArrowheads="1"/>
            </p:cNvPicPr>
            <p:nvPr/>
          </p:nvPicPr>
          <p:blipFill rotWithShape="1">
            <a:blip r:embed="rId2">
              <a:extLst>
                <a:ext uri="{28A0092B-C50C-407E-A947-70E740481C1C}">
                  <a14:useLocalDpi xmlns:a14="http://schemas.microsoft.com/office/drawing/2010/main" val="0"/>
                </a:ext>
              </a:extLst>
            </a:blip>
            <a:srcRect l="10862" t="14209" r="56360" b="5930"/>
            <a:stretch/>
          </p:blipFill>
          <p:spPr bwMode="auto">
            <a:xfrm>
              <a:off x="5860437" y="1349125"/>
              <a:ext cx="3214687" cy="5508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1680" y="649763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0608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052736"/>
            <a:ext cx="8229600" cy="5073427"/>
          </a:xfrm>
        </p:spPr>
        <p:txBody>
          <a:bodyPr/>
          <a:lstStyle/>
          <a:p>
            <a:r>
              <a:rPr lang="en-US" altLang="zh-TW" dirty="0" smtClean="0">
                <a:latin typeface="Times New Roman" pitchFamily="18" charset="0"/>
                <a:cs typeface="Times New Roman" pitchFamily="18" charset="0"/>
              </a:rPr>
              <a:t>The crowd told Cassandra that it was where the son of Atreus lived. She cried out,</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“No! It is a house God hates, where men are killed and the floor is red with blood.”</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“I hear children crying.”</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“I will endure to die.” and moved into the palace.</a:t>
            </a:r>
          </a:p>
          <a:p>
            <a:r>
              <a:rPr lang="en-US" altLang="zh-TW" dirty="0">
                <a:latin typeface="Times New Roman" pitchFamily="18" charset="0"/>
                <a:cs typeface="Times New Roman" pitchFamily="18" charset="0"/>
              </a:rPr>
              <a:t>After Cassandra went into the gate, a cry rang out, the voice of a man in agony:” God! I am struck! My death blow—” and silence again.</a:t>
            </a:r>
          </a:p>
          <a:p>
            <a:endParaRPr lang="zh-TW" altLang="en-US" dirty="0"/>
          </a:p>
          <a:p>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4055653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260648"/>
            <a:ext cx="4581525" cy="5865515"/>
          </a:xfrm>
        </p:spPr>
        <p:txBody>
          <a:bodyPr/>
          <a:lstStyle/>
          <a:p>
            <a:r>
              <a:rPr lang="en-US" altLang="zh-TW" dirty="0" smtClean="0">
                <a:latin typeface="Times New Roman" pitchFamily="18" charset="0"/>
                <a:cs typeface="Times New Roman" pitchFamily="18" charset="0"/>
              </a:rPr>
              <a:t>The door opened and on the threshold stood the Queen.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She said:”Here lies my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husband, struck down justly by my hand.”  </a:t>
            </a:r>
            <a:endParaRPr lang="zh-TW" altLang="en-US" dirty="0">
              <a:latin typeface="Times New Roman" pitchFamily="18" charset="0"/>
              <a:cs typeface="Times New Roman" pitchFamily="18" charset="0"/>
            </a:endParaRPr>
          </a:p>
        </p:txBody>
      </p:sp>
      <p:sp>
        <p:nvSpPr>
          <p:cNvPr id="5" name="矩形 4"/>
          <p:cNvSpPr/>
          <p:nvPr/>
        </p:nvSpPr>
        <p:spPr>
          <a:xfrm>
            <a:off x="693178" y="5802997"/>
            <a:ext cx="4572000" cy="369332"/>
          </a:xfrm>
          <a:prstGeom prst="rect">
            <a:avLst/>
          </a:prstGeom>
        </p:spPr>
        <p:txBody>
          <a:bodyPr>
            <a:spAutoFit/>
          </a:bodyPr>
          <a:lstStyle/>
          <a:p>
            <a:endParaRPr lang="zh-TW" altLang="en-US" dirty="0"/>
          </a:p>
        </p:txBody>
      </p:sp>
      <p:grpSp>
        <p:nvGrpSpPr>
          <p:cNvPr id="4" name="群組 3"/>
          <p:cNvGrpSpPr/>
          <p:nvPr/>
        </p:nvGrpSpPr>
        <p:grpSpPr>
          <a:xfrm>
            <a:off x="5220072" y="235853"/>
            <a:ext cx="3648075" cy="6296839"/>
            <a:chOff x="5220072" y="235853"/>
            <a:chExt cx="3648075" cy="6296839"/>
          </a:xfrm>
        </p:grpSpPr>
        <p:pic>
          <p:nvPicPr>
            <p:cNvPr id="4098" name="Picture 2" descr="Clytemnestra I - John Maler Coll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35853"/>
              <a:ext cx="3648075" cy="6286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6172329"/>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138919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p:txBody>
          <a:bodyPr/>
          <a:lstStyle/>
          <a:p>
            <a:r>
              <a:rPr lang="en-US" altLang="zh-TW" dirty="0" smtClean="0">
                <a:latin typeface="Times New Roman" pitchFamily="18" charset="0"/>
                <a:cs typeface="Times New Roman" pitchFamily="18" charset="0"/>
              </a:rPr>
              <a:t>Her lover followed her and stood beside her—</a:t>
            </a:r>
          </a:p>
          <a:p>
            <a:pPr>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a:t>
            </a:r>
            <a:r>
              <a:rPr lang="en-US" altLang="zh-TW" dirty="0" err="1" smtClean="0">
                <a:latin typeface="Times New Roman" pitchFamily="18" charset="0"/>
                <a:cs typeface="Times New Roman" pitchFamily="18" charset="0"/>
              </a:rPr>
              <a:t>Aegisthus</a:t>
            </a:r>
            <a:r>
              <a:rPr lang="en-US" altLang="zh-TW" dirty="0" smtClean="0">
                <a:latin typeface="Times New Roman" pitchFamily="18" charset="0"/>
                <a:cs typeface="Times New Roman" pitchFamily="18" charset="0"/>
              </a:rPr>
              <a:t>, the youngest child of Thyestes, born after that horrible feast. He had no quarrel with Agamemnon himself, but </a:t>
            </a:r>
            <a:r>
              <a:rPr lang="en-US" altLang="zh-TW" dirty="0" err="1" smtClean="0">
                <a:latin typeface="Times New Roman" pitchFamily="18" charset="0"/>
                <a:cs typeface="Times New Roman" pitchFamily="18" charset="0"/>
              </a:rPr>
              <a:t>Atreus</a:t>
            </a:r>
            <a:r>
              <a:rPr lang="en-US" altLang="zh-TW" dirty="0" smtClean="0">
                <a:latin typeface="Times New Roman" pitchFamily="18" charset="0"/>
                <a:cs typeface="Times New Roman" pitchFamily="18" charset="0"/>
              </a:rPr>
              <a:t>, Agamemnon’s father was dead and vengeance could not get him. Therefore his son must pay the penalty for his father.</a:t>
            </a:r>
          </a:p>
          <a:p>
            <a:endParaRPr lang="zh-TW" altLang="en-US" dirty="0"/>
          </a:p>
        </p:txBody>
      </p:sp>
    </p:spTree>
    <p:extLst>
      <p:ext uri="{BB962C8B-B14F-4D97-AF65-F5344CB8AC3E}">
        <p14:creationId xmlns:p14="http://schemas.microsoft.com/office/powerpoint/2010/main" val="1486516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88640"/>
            <a:ext cx="8229600" cy="5937523"/>
          </a:xfrm>
        </p:spPr>
        <p:txBody>
          <a:bodyPr/>
          <a:lstStyle/>
          <a:p>
            <a:r>
              <a:rPr lang="en-US" altLang="zh-TW" dirty="0" smtClean="0">
                <a:latin typeface="Times New Roman" pitchFamily="18" charset="0"/>
                <a:cs typeface="Times New Roman" pitchFamily="18" charset="0"/>
              </a:rPr>
              <a:t>Iphigenia had been one of Clytemnestra and Agamemnon’s three children. The other two were a girl and a boy, Electra and Orestes. </a:t>
            </a:r>
          </a:p>
          <a:p>
            <a:pPr>
              <a:buNone/>
            </a:pPr>
            <a:r>
              <a:rPr lang="en-US" altLang="zh-TW" dirty="0" smtClean="0">
                <a:latin typeface="Times New Roman" pitchFamily="18" charset="0"/>
                <a:cs typeface="Times New Roman" pitchFamily="18" charset="0"/>
              </a:rPr>
              <a:t>   Orestes was sent away to a trusted friend.</a:t>
            </a:r>
            <a:endParaRPr lang="zh-TW" altLang="en-US" dirty="0">
              <a:latin typeface="Times New Roman" pitchFamily="18" charset="0"/>
              <a:cs typeface="Times New Roman" pitchFamily="18" charset="0"/>
            </a:endParaRPr>
          </a:p>
        </p:txBody>
      </p:sp>
      <p:sp>
        <p:nvSpPr>
          <p:cNvPr id="4" name="矩形 3"/>
          <p:cNvSpPr/>
          <p:nvPr/>
        </p:nvSpPr>
        <p:spPr>
          <a:xfrm>
            <a:off x="4283968" y="6110193"/>
            <a:ext cx="4572000" cy="369332"/>
          </a:xfrm>
          <a:prstGeom prst="rect">
            <a:avLst/>
          </a:prstGeom>
        </p:spPr>
        <p:txBody>
          <a:bodyPr>
            <a:spAutoFit/>
          </a:bodyPr>
          <a:lstStyle/>
          <a:p>
            <a:endParaRPr lang="zh-TW" altLang="en-US" dirty="0"/>
          </a:p>
        </p:txBody>
      </p:sp>
      <p:grpSp>
        <p:nvGrpSpPr>
          <p:cNvPr id="5" name="群組 4"/>
          <p:cNvGrpSpPr/>
          <p:nvPr/>
        </p:nvGrpSpPr>
        <p:grpSpPr>
          <a:xfrm>
            <a:off x="899592" y="2390984"/>
            <a:ext cx="3054871" cy="4367227"/>
            <a:chOff x="899592" y="2390984"/>
            <a:chExt cx="3054871" cy="4367227"/>
          </a:xfrm>
        </p:grpSpPr>
        <p:pic>
          <p:nvPicPr>
            <p:cNvPr id="16386" name="Picture 2" descr="File:Feuerbach Iphigeni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90984"/>
              <a:ext cx="3054871" cy="43672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6381005"/>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4791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404664"/>
            <a:ext cx="8229600" cy="5721499"/>
          </a:xfrm>
        </p:spPr>
        <p:txBody>
          <a:bodyPr/>
          <a:lstStyle/>
          <a:p>
            <a:r>
              <a:rPr lang="en-US" altLang="zh-TW" dirty="0" smtClean="0">
                <a:latin typeface="Times New Roman" pitchFamily="18" charset="0"/>
                <a:cs typeface="Times New Roman" pitchFamily="18" charset="0"/>
              </a:rPr>
              <a:t>As Orestes grew up, he doubted if he should avenge his father and kill his mother. He must either be a traitor to his father or he must be the murderer of his mother.</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3566876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p:txBody>
          <a:bodyPr/>
          <a:lstStyle/>
          <a:p>
            <a:r>
              <a:rPr lang="en-US" altLang="zh-TW" dirty="0" smtClean="0">
                <a:latin typeface="Times New Roman" pitchFamily="18" charset="0"/>
                <a:cs typeface="Times New Roman" pitchFamily="18" charset="0"/>
              </a:rPr>
              <a:t>He journeyed to Delphi to ask Apollo’s oracle.</a:t>
            </a:r>
          </a:p>
          <a:p>
            <a:pPr>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Apollo spoke to him:</a:t>
            </a:r>
          </a:p>
          <a:p>
            <a:pPr>
              <a:buNone/>
            </a:pPr>
            <a:endParaRPr lang="en-US" altLang="zh-TW" dirty="0" smtClean="0">
              <a:latin typeface="Times New Roman" pitchFamily="18" charset="0"/>
              <a:cs typeface="Times New Roman" pitchFamily="18" charset="0"/>
            </a:endParaRPr>
          </a:p>
          <a:p>
            <a:pPr>
              <a:buNone/>
            </a:pPr>
            <a:r>
              <a:rPr lang="en-US" altLang="zh-TW" i="1" dirty="0">
                <a:latin typeface="Times New Roman" pitchFamily="18" charset="0"/>
                <a:cs typeface="Times New Roman" pitchFamily="18" charset="0"/>
              </a:rPr>
              <a:t> </a:t>
            </a:r>
            <a:r>
              <a:rPr lang="en-US" altLang="zh-TW" i="1" dirty="0" smtClean="0">
                <a:latin typeface="Times New Roman" pitchFamily="18" charset="0"/>
                <a:cs typeface="Times New Roman" pitchFamily="18" charset="0"/>
              </a:rPr>
              <a:t> “Slay the two who slew,</a:t>
            </a:r>
          </a:p>
          <a:p>
            <a:pPr>
              <a:buNone/>
            </a:pPr>
            <a:r>
              <a:rPr lang="en-US" altLang="zh-TW" i="1" dirty="0">
                <a:latin typeface="Times New Roman" pitchFamily="18" charset="0"/>
                <a:cs typeface="Times New Roman" pitchFamily="18" charset="0"/>
              </a:rPr>
              <a:t> </a:t>
            </a:r>
            <a:r>
              <a:rPr lang="en-US" altLang="zh-TW" i="1" dirty="0" smtClean="0">
                <a:latin typeface="Times New Roman" pitchFamily="18" charset="0"/>
                <a:cs typeface="Times New Roman" pitchFamily="18" charset="0"/>
              </a:rPr>
              <a:t>  Atone for death by death.</a:t>
            </a:r>
          </a:p>
          <a:p>
            <a:pPr>
              <a:buNone/>
            </a:pPr>
            <a:r>
              <a:rPr lang="en-US" altLang="zh-TW" i="1" dirty="0">
                <a:latin typeface="Times New Roman" pitchFamily="18" charset="0"/>
                <a:cs typeface="Times New Roman" pitchFamily="18" charset="0"/>
              </a:rPr>
              <a:t> </a:t>
            </a:r>
            <a:r>
              <a:rPr lang="en-US" altLang="zh-TW" i="1" dirty="0" smtClean="0">
                <a:latin typeface="Times New Roman" pitchFamily="18" charset="0"/>
                <a:cs typeface="Times New Roman" pitchFamily="18" charset="0"/>
              </a:rPr>
              <a:t>  Shed blood for old blood shed.” </a:t>
            </a:r>
            <a:endParaRPr lang="zh-TW" altLang="en-US" i="1" dirty="0">
              <a:latin typeface="Times New Roman" pitchFamily="18" charset="0"/>
              <a:cs typeface="Times New Roman" pitchFamily="18" charset="0"/>
            </a:endParaRPr>
          </a:p>
        </p:txBody>
      </p:sp>
    </p:spTree>
    <p:extLst>
      <p:ext uri="{BB962C8B-B14F-4D97-AF65-F5344CB8AC3E}">
        <p14:creationId xmlns:p14="http://schemas.microsoft.com/office/powerpoint/2010/main" val="3992371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16632"/>
            <a:ext cx="8229600" cy="6009531"/>
          </a:xfrm>
        </p:spPr>
        <p:txBody>
          <a:bodyPr/>
          <a:lstStyle/>
          <a:p>
            <a:r>
              <a:rPr lang="en-US" altLang="zh-TW" dirty="0" smtClean="0">
                <a:latin typeface="Times New Roman" pitchFamily="18" charset="0"/>
                <a:cs typeface="Times New Roman" pitchFamily="18" charset="0"/>
              </a:rPr>
              <a:t>Orestes knew he must avenge his father and pay with his own ruin. He went back with his cousin and friend </a:t>
            </a:r>
            <a:r>
              <a:rPr lang="en-US" altLang="zh-TW" dirty="0" err="1" smtClean="0">
                <a:latin typeface="Times New Roman" pitchFamily="18" charset="0"/>
                <a:cs typeface="Times New Roman" pitchFamily="18" charset="0"/>
              </a:rPr>
              <a:t>Pylades</a:t>
            </a:r>
            <a:r>
              <a:rPr lang="en-US" altLang="zh-TW" dirty="0" smtClean="0">
                <a:latin typeface="Times New Roman" pitchFamily="18" charset="0"/>
                <a:cs typeface="Times New Roman" pitchFamily="18" charset="0"/>
              </a:rPr>
              <a:t>. </a:t>
            </a:r>
            <a:endParaRPr lang="zh-TW" altLang="en-US" dirty="0">
              <a:latin typeface="Times New Roman" pitchFamily="18" charset="0"/>
              <a:cs typeface="Times New Roman" pitchFamily="18" charset="0"/>
            </a:endParaRPr>
          </a:p>
        </p:txBody>
      </p:sp>
      <p:sp>
        <p:nvSpPr>
          <p:cNvPr id="4" name="矩形 3"/>
          <p:cNvSpPr/>
          <p:nvPr/>
        </p:nvSpPr>
        <p:spPr>
          <a:xfrm>
            <a:off x="108012" y="5661248"/>
            <a:ext cx="4572000" cy="369332"/>
          </a:xfrm>
          <a:prstGeom prst="rect">
            <a:avLst/>
          </a:prstGeom>
        </p:spPr>
        <p:txBody>
          <a:bodyPr>
            <a:spAutoFit/>
          </a:bodyPr>
          <a:lstStyle/>
          <a:p>
            <a:endParaRPr lang="zh-TW" altLang="en-US" dirty="0"/>
          </a:p>
        </p:txBody>
      </p:sp>
      <p:grpSp>
        <p:nvGrpSpPr>
          <p:cNvPr id="7" name="群組 6"/>
          <p:cNvGrpSpPr/>
          <p:nvPr/>
        </p:nvGrpSpPr>
        <p:grpSpPr>
          <a:xfrm>
            <a:off x="755576" y="1844824"/>
            <a:ext cx="6938782" cy="4561503"/>
            <a:chOff x="755576" y="1844824"/>
            <a:chExt cx="6938782" cy="4561503"/>
          </a:xfrm>
        </p:grpSpPr>
        <p:pic>
          <p:nvPicPr>
            <p:cNvPr id="22530" name="Picture 2" descr="File:Grupo de San Ildefonso (Museo del Prado) 02.jpg"/>
            <p:cNvPicPr>
              <a:picLocks noChangeAspect="1" noChangeArrowheads="1"/>
            </p:cNvPicPr>
            <p:nvPr/>
          </p:nvPicPr>
          <p:blipFill rotWithShape="1">
            <a:blip r:embed="rId2">
              <a:extLst>
                <a:ext uri="{28A0092B-C50C-407E-A947-70E740481C1C}">
                  <a14:useLocalDpi xmlns:a14="http://schemas.microsoft.com/office/drawing/2010/main" val="0"/>
                </a:ext>
              </a:extLst>
            </a:blip>
            <a:srcRect b="57105"/>
            <a:stretch/>
          </p:blipFill>
          <p:spPr bwMode="auto">
            <a:xfrm>
              <a:off x="755576" y="1844824"/>
              <a:ext cx="6938782" cy="4536504"/>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103" descr="icon_by-sa.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6129328"/>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473776" y="6129328"/>
              <a:ext cx="2276842"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Luis </a:t>
              </a:r>
              <a:r>
                <a:rPr lang="en-US" altLang="zh-TW" sz="1200" dirty="0" err="1">
                  <a:solidFill>
                    <a:schemeClr val="dk1"/>
                  </a:solidFill>
                  <a:latin typeface="Times New Roman" panose="02020603050405020304" pitchFamily="18" charset="0"/>
                  <a:cs typeface="Times New Roman" panose="02020603050405020304" pitchFamily="18" charset="0"/>
                </a:rPr>
                <a:t>García</a:t>
              </a:r>
              <a:r>
                <a:rPr lang="en-US" altLang="zh-TW" sz="1200" dirty="0">
                  <a:solidFill>
                    <a:schemeClr val="dk1"/>
                  </a:solidFill>
                  <a:latin typeface="Times New Roman" panose="02020603050405020304" pitchFamily="18" charset="0"/>
                  <a:cs typeface="Times New Roman" panose="02020603050405020304" pitchFamily="18" charset="0"/>
                </a:rPr>
                <a:t> (</a:t>
              </a:r>
              <a:r>
                <a:rPr lang="en-US" altLang="zh-TW" sz="1200" dirty="0" err="1">
                  <a:solidFill>
                    <a:schemeClr val="dk1"/>
                  </a:solidFill>
                  <a:latin typeface="Times New Roman" panose="02020603050405020304" pitchFamily="18" charset="0"/>
                  <a:cs typeface="Times New Roman" panose="02020603050405020304" pitchFamily="18" charset="0"/>
                </a:rPr>
                <a:t>Zaqarbal</a:t>
              </a:r>
              <a:r>
                <a:rPr lang="en-US" altLang="zh-TW" sz="1200" dirty="0">
                  <a:solidFill>
                    <a:schemeClr val="dk1"/>
                  </a:solidFill>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3124510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404664"/>
            <a:ext cx="8229600" cy="5721499"/>
          </a:xfrm>
        </p:spPr>
        <p:txBody>
          <a:bodyPr/>
          <a:lstStyle/>
          <a:p>
            <a:r>
              <a:rPr lang="en-US" altLang="zh-TW" dirty="0" smtClean="0">
                <a:latin typeface="Times New Roman" pitchFamily="18" charset="0"/>
                <a:cs typeface="Times New Roman" pitchFamily="18" charset="0"/>
              </a:rPr>
              <a:t>One day, Orestes confronted</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his sister, Electra at his </a:t>
            </a:r>
          </a:p>
          <a:p>
            <a:pPr marL="0" indent="0">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father’s tomb. And she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    poured out to him all the </a:t>
            </a:r>
          </a:p>
          <a:p>
            <a:pPr marL="0" indent="0">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love through the woeful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    years.</a:t>
            </a:r>
          </a:p>
          <a:p>
            <a:endParaRPr lang="en-US" altLang="zh-TW" dirty="0"/>
          </a:p>
          <a:p>
            <a:endParaRPr lang="en-US" altLang="zh-TW" dirty="0" smtClean="0"/>
          </a:p>
          <a:p>
            <a:pPr>
              <a:buNone/>
            </a:pPr>
            <a:r>
              <a:rPr lang="en-US" altLang="zh-TW" dirty="0"/>
              <a:t> </a:t>
            </a:r>
            <a:r>
              <a:rPr lang="en-US" altLang="zh-TW" dirty="0" smtClean="0"/>
              <a:t>  </a:t>
            </a:r>
            <a:endParaRPr lang="zh-TW" altLang="en-US" dirty="0"/>
          </a:p>
        </p:txBody>
      </p:sp>
      <p:sp>
        <p:nvSpPr>
          <p:cNvPr id="4" name="矩形 3"/>
          <p:cNvSpPr/>
          <p:nvPr/>
        </p:nvSpPr>
        <p:spPr>
          <a:xfrm>
            <a:off x="2262844" y="5517232"/>
            <a:ext cx="4572000" cy="369332"/>
          </a:xfrm>
          <a:prstGeom prst="rect">
            <a:avLst/>
          </a:prstGeom>
        </p:spPr>
        <p:txBody>
          <a:bodyPr>
            <a:spAutoFit/>
          </a:bodyPr>
          <a:lstStyle/>
          <a:p>
            <a:endParaRPr lang="zh-TW" altLang="en-US" dirty="0"/>
          </a:p>
        </p:txBody>
      </p:sp>
      <p:grpSp>
        <p:nvGrpSpPr>
          <p:cNvPr id="5" name="群組 4"/>
          <p:cNvGrpSpPr/>
          <p:nvPr/>
        </p:nvGrpSpPr>
        <p:grpSpPr>
          <a:xfrm>
            <a:off x="5724128" y="4741"/>
            <a:ext cx="3410000" cy="6854330"/>
            <a:chOff x="5724128" y="4741"/>
            <a:chExt cx="3410000" cy="6854330"/>
          </a:xfrm>
        </p:grpSpPr>
        <p:pic>
          <p:nvPicPr>
            <p:cNvPr id="6146" name="Picture 2" descr="File:1869 Frederic Leighton - Electra at the Tomb of Agamemn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741"/>
              <a:ext cx="3410000" cy="6854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4128" y="6498708"/>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82463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88640"/>
            <a:ext cx="8229600" cy="5937523"/>
          </a:xfrm>
        </p:spPr>
        <p:txBody>
          <a:bodyPr/>
          <a:lstStyle/>
          <a:p>
            <a:r>
              <a:rPr lang="en-US" altLang="zh-TW" dirty="0" smtClean="0">
                <a:latin typeface="Times New Roman" pitchFamily="18" charset="0"/>
                <a:cs typeface="Times New Roman" pitchFamily="18" charset="0"/>
              </a:rPr>
              <a:t>The three made their plans. They went to the palace, claiming to be the bearers of a message that Orestes had died.  It would be a joyful news to Clytemnestra and </a:t>
            </a:r>
            <a:r>
              <a:rPr lang="en-US" altLang="zh-TW" dirty="0" err="1" smtClean="0">
                <a:latin typeface="Times New Roman" pitchFamily="18" charset="0"/>
                <a:cs typeface="Times New Roman" pitchFamily="18" charset="0"/>
              </a:rPr>
              <a:t>Aegisthus</a:t>
            </a:r>
            <a:r>
              <a:rPr lang="en-US" altLang="zh-TW" dirty="0" smtClean="0">
                <a:latin typeface="Times New Roman" pitchFamily="18" charset="0"/>
                <a:cs typeface="Times New Roman" pitchFamily="18" charset="0"/>
              </a:rPr>
              <a:t>. </a:t>
            </a:r>
            <a:endParaRPr lang="zh-TW" altLang="en-US" dirty="0">
              <a:latin typeface="Times New Roman" pitchFamily="18" charset="0"/>
              <a:cs typeface="Times New Roman" pitchFamily="18" charset="0"/>
            </a:endParaRPr>
          </a:p>
        </p:txBody>
      </p:sp>
      <p:sp>
        <p:nvSpPr>
          <p:cNvPr id="4" name="矩形 3"/>
          <p:cNvSpPr/>
          <p:nvPr/>
        </p:nvSpPr>
        <p:spPr>
          <a:xfrm>
            <a:off x="395536" y="5614336"/>
            <a:ext cx="4572000" cy="369332"/>
          </a:xfrm>
          <a:prstGeom prst="rect">
            <a:avLst/>
          </a:prstGeom>
        </p:spPr>
        <p:txBody>
          <a:bodyPr>
            <a:spAutoFit/>
          </a:bodyPr>
          <a:lstStyle/>
          <a:p>
            <a:endParaRPr lang="zh-TW" altLang="en-US" dirty="0"/>
          </a:p>
        </p:txBody>
      </p:sp>
      <p:grpSp>
        <p:nvGrpSpPr>
          <p:cNvPr id="5" name="群組 4"/>
          <p:cNvGrpSpPr/>
          <p:nvPr/>
        </p:nvGrpSpPr>
        <p:grpSpPr>
          <a:xfrm>
            <a:off x="827584" y="2354975"/>
            <a:ext cx="7560840" cy="4174215"/>
            <a:chOff x="827584" y="2354975"/>
            <a:chExt cx="7560840" cy="4174215"/>
          </a:xfrm>
        </p:grpSpPr>
        <p:pic>
          <p:nvPicPr>
            <p:cNvPr id="18434" name="Picture 2" descr="File:The Murder Of Agamemnon - Project Gutenberg eText 1499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54975"/>
              <a:ext cx="7560840" cy="4174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616498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51500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260648"/>
            <a:ext cx="8229600" cy="5865515"/>
          </a:xfrm>
        </p:spPr>
        <p:txBody>
          <a:bodyPr/>
          <a:lstStyle/>
          <a:p>
            <a:r>
              <a:rPr lang="en-US" altLang="zh-TW" dirty="0" smtClean="0">
                <a:latin typeface="Times New Roman" pitchFamily="18" charset="0"/>
                <a:cs typeface="Times New Roman" pitchFamily="18" charset="0"/>
              </a:rPr>
              <a:t>They were admitted and Electra waited.  </a:t>
            </a:r>
          </a:p>
          <a:p>
            <a:pPr>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A slave rushed out and screamed,</a:t>
            </a:r>
          </a:p>
          <a:p>
            <a:pPr>
              <a:buNone/>
            </a:pPr>
            <a:r>
              <a:rPr lang="en-US" altLang="zh-TW" dirty="0" smtClean="0">
                <a:latin typeface="Times New Roman" pitchFamily="18" charset="0"/>
                <a:cs typeface="Times New Roman" pitchFamily="18" charset="0"/>
              </a:rPr>
              <a:t> “Treason! Our master! Treason!”</a:t>
            </a:r>
          </a:p>
          <a:p>
            <a:pPr>
              <a:buNone/>
            </a:pPr>
            <a:r>
              <a:rPr lang="en-US" altLang="zh-TW" dirty="0" smtClean="0">
                <a:latin typeface="Times New Roman" pitchFamily="18" charset="0"/>
                <a:cs typeface="Times New Roman" pitchFamily="18" charset="0"/>
              </a:rPr>
              <a:t>“Orestes—alive—here.”</a:t>
            </a:r>
          </a:p>
          <a:p>
            <a:pPr>
              <a:buNone/>
            </a:pPr>
            <a:endParaRPr lang="en-US" altLang="zh-TW" dirty="0" smtClean="0"/>
          </a:p>
          <a:p>
            <a:pPr>
              <a:buNone/>
            </a:pPr>
            <a:endParaRPr lang="en-US" altLang="zh-TW" dirty="0"/>
          </a:p>
          <a:p>
            <a:pPr>
              <a:buNone/>
            </a:pPr>
            <a:endParaRPr lang="zh-TW" altLang="en-US" dirty="0"/>
          </a:p>
        </p:txBody>
      </p:sp>
    </p:spTree>
    <p:extLst>
      <p:ext uri="{BB962C8B-B14F-4D97-AF65-F5344CB8AC3E}">
        <p14:creationId xmlns:p14="http://schemas.microsoft.com/office/powerpoint/2010/main" val="203818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260648"/>
            <a:ext cx="8229600" cy="5865515"/>
          </a:xfrm>
        </p:spPr>
        <p:txBody>
          <a:bodyPr/>
          <a:lstStyle/>
          <a:p>
            <a:r>
              <a:rPr lang="en-US" altLang="zh-TW" dirty="0" smtClean="0">
                <a:latin typeface="Times New Roman" pitchFamily="18" charset="0"/>
                <a:cs typeface="Times New Roman" pitchFamily="18" charset="0"/>
              </a:rPr>
              <a:t>All of Agamemnon’s immediate family, his wife Clytemnestra, his children, Iphigenia, Orestes and Electra, were  as well known as he was. His brother Menelaus was the husband of Helen, for whose sake the Trojan War was fought.</a:t>
            </a:r>
          </a:p>
          <a:p>
            <a:endParaRPr lang="en-US" altLang="zh-TW" dirty="0">
              <a:latin typeface="Times New Roman" pitchFamily="18" charset="0"/>
              <a:cs typeface="Times New Roman" pitchFamily="18" charset="0"/>
            </a:endParaRPr>
          </a:p>
          <a:p>
            <a:endParaRPr lang="en-US" altLang="zh-TW" dirty="0" smtClean="0">
              <a:latin typeface="Times New Roman" pitchFamily="18" charset="0"/>
              <a:cs typeface="Times New Roman" pitchFamily="18" charset="0"/>
            </a:endParaRPr>
          </a:p>
          <a:p>
            <a:r>
              <a:rPr lang="en-US" altLang="zh-TW" dirty="0" smtClean="0">
                <a:latin typeface="Times New Roman" pitchFamily="18" charset="0"/>
                <a:cs typeface="Times New Roman" pitchFamily="18" charset="0"/>
              </a:rPr>
              <a:t>The cause of all the misfortunes could be traced back to an ancestor, a King of Lydia, Tantalus. </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48715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169168" y="260648"/>
            <a:ext cx="5050904" cy="5865515"/>
          </a:xfrm>
        </p:spPr>
        <p:txBody>
          <a:bodyPr/>
          <a:lstStyle/>
          <a:p>
            <a:r>
              <a:rPr lang="en-US" altLang="zh-TW" dirty="0" smtClean="0">
                <a:latin typeface="Times New Roman" pitchFamily="18" charset="0"/>
                <a:cs typeface="Times New Roman" pitchFamily="18" charset="0"/>
              </a:rPr>
              <a:t>Clytemnestra bade the  slave bring her a battle-ax to fight for her life. </a:t>
            </a:r>
          </a:p>
          <a:p>
            <a:r>
              <a:rPr lang="en-US" altLang="zh-TW" dirty="0" smtClean="0">
                <a:latin typeface="Times New Roman" pitchFamily="18" charset="0"/>
                <a:cs typeface="Times New Roman" pitchFamily="18" charset="0"/>
              </a:rPr>
              <a:t>Orestes came through the doors, and his sword red  with blood. </a:t>
            </a:r>
            <a:endParaRPr lang="zh-TW" altLang="en-US" dirty="0">
              <a:latin typeface="Times New Roman" pitchFamily="18" charset="0"/>
              <a:cs typeface="Times New Roman" pitchFamily="18" charset="0"/>
            </a:endParaRPr>
          </a:p>
        </p:txBody>
      </p:sp>
      <p:sp>
        <p:nvSpPr>
          <p:cNvPr id="4" name="矩形 3"/>
          <p:cNvSpPr/>
          <p:nvPr/>
        </p:nvSpPr>
        <p:spPr>
          <a:xfrm>
            <a:off x="2286000" y="6093296"/>
            <a:ext cx="4572000" cy="369332"/>
          </a:xfrm>
          <a:prstGeom prst="rect">
            <a:avLst/>
          </a:prstGeom>
        </p:spPr>
        <p:txBody>
          <a:bodyPr>
            <a:spAutoFit/>
          </a:bodyPr>
          <a:lstStyle/>
          <a:p>
            <a:endParaRPr lang="zh-TW" altLang="en-US" dirty="0"/>
          </a:p>
        </p:txBody>
      </p:sp>
      <p:grpSp>
        <p:nvGrpSpPr>
          <p:cNvPr id="5" name="群組 4"/>
          <p:cNvGrpSpPr/>
          <p:nvPr/>
        </p:nvGrpSpPr>
        <p:grpSpPr>
          <a:xfrm>
            <a:off x="5049672" y="0"/>
            <a:ext cx="4094328" cy="6858000"/>
            <a:chOff x="5049672" y="0"/>
            <a:chExt cx="4094328" cy="6858000"/>
          </a:xfrm>
        </p:grpSpPr>
        <p:pic>
          <p:nvPicPr>
            <p:cNvPr id="13314" name="Picture 2" descr="File:Clytemnestr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672" y="0"/>
              <a:ext cx="409432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9672" y="649763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96096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p:txBody>
          <a:bodyPr/>
          <a:lstStyle/>
          <a:p>
            <a:r>
              <a:rPr lang="en-US" altLang="zh-TW" dirty="0" smtClean="0">
                <a:latin typeface="Times New Roman" pitchFamily="18" charset="0"/>
                <a:cs typeface="Times New Roman" pitchFamily="18" charset="0"/>
              </a:rPr>
              <a:t>Orestes cried, “O </a:t>
            </a:r>
            <a:r>
              <a:rPr lang="en-US" altLang="zh-TW" dirty="0" err="1" smtClean="0">
                <a:latin typeface="Times New Roman" pitchFamily="18" charset="0"/>
                <a:cs typeface="Times New Roman" pitchFamily="18" charset="0"/>
              </a:rPr>
              <a:t>Pylades</a:t>
            </a:r>
            <a:r>
              <a:rPr lang="en-US" altLang="zh-TW" dirty="0" smtClean="0">
                <a:latin typeface="Times New Roman" pitchFamily="18" charset="0"/>
                <a:cs typeface="Times New Roman" pitchFamily="18" charset="0"/>
              </a:rPr>
              <a:t>, she is my mother. </a:t>
            </a:r>
          </a:p>
          <a:p>
            <a:pPr>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May I spare—</a:t>
            </a:r>
          </a:p>
          <a:p>
            <a:pPr>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a:t>
            </a:r>
            <a:r>
              <a:rPr lang="en-US" altLang="zh-TW" dirty="0" err="1" smtClean="0">
                <a:latin typeface="Times New Roman" pitchFamily="18" charset="0"/>
                <a:cs typeface="Times New Roman" pitchFamily="18" charset="0"/>
              </a:rPr>
              <a:t>Pylades</a:t>
            </a:r>
            <a:r>
              <a:rPr lang="en-US" altLang="zh-TW" dirty="0" smtClean="0">
                <a:latin typeface="Times New Roman" pitchFamily="18" charset="0"/>
                <a:cs typeface="Times New Roman" pitchFamily="18" charset="0"/>
              </a:rPr>
              <a:t> told him solemnly,</a:t>
            </a:r>
          </a:p>
          <a:p>
            <a:pPr>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“No. Apollo had commanded. The god must be obeyed.”</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862163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16632"/>
            <a:ext cx="8229600" cy="6480720"/>
          </a:xfrm>
        </p:spPr>
        <p:txBody>
          <a:bodyPr>
            <a:normAutofit/>
          </a:bodyPr>
          <a:lstStyle/>
          <a:p>
            <a:r>
              <a:rPr lang="en-US" altLang="zh-TW" dirty="0" smtClean="0">
                <a:latin typeface="Times New Roman" pitchFamily="18" charset="0"/>
                <a:cs typeface="Times New Roman" pitchFamily="18" charset="0"/>
              </a:rPr>
              <a:t>Orestes pushed her mother into the house,</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and then killed her. After the matricide,  Orestes screamed with his eyes fixed on unseen horror:</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“Look! Look! Women there. Black, all black, and long hair like snakes.”</a:t>
            </a:r>
          </a:p>
          <a:p>
            <a:pPr marL="0" indent="0">
              <a:buNone/>
            </a:pPr>
            <a:endParaRPr lang="en-US" altLang="zh-TW" dirty="0" smtClean="0">
              <a:latin typeface="Times New Roman" pitchFamily="18" charset="0"/>
              <a:cs typeface="Times New Roman" pitchFamily="18" charset="0"/>
            </a:endParaRPr>
          </a:p>
          <a:p>
            <a:r>
              <a:rPr lang="en-US" altLang="zh-TW" dirty="0" smtClean="0">
                <a:latin typeface="Times New Roman" pitchFamily="18" charset="0"/>
                <a:cs typeface="Times New Roman" pitchFamily="18" charset="0"/>
              </a:rPr>
              <a:t>The crowd told him that it’s only his illusions.</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He rushed away alone, except for those invisible companions.</a:t>
            </a:r>
            <a:br>
              <a:rPr lang="en-US" altLang="zh-TW" dirty="0" smtClean="0">
                <a:latin typeface="Times New Roman" pitchFamily="18" charset="0"/>
                <a:cs typeface="Times New Roman" pitchFamily="18" charset="0"/>
              </a:rPr>
            </a:b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58109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476672"/>
            <a:ext cx="8229600" cy="5649491"/>
          </a:xfrm>
        </p:spPr>
        <p:txBody>
          <a:bodyPr/>
          <a:lstStyle/>
          <a:p>
            <a:r>
              <a:rPr lang="en-US" altLang="zh-TW" dirty="0" smtClean="0">
                <a:latin typeface="Times New Roman" pitchFamily="18" charset="0"/>
                <a:cs typeface="Times New Roman" pitchFamily="18" charset="0"/>
              </a:rPr>
              <a:t>Orestes suffered from the pursuit of  </a:t>
            </a:r>
            <a:r>
              <a:rPr lang="en-US" altLang="zh-TW" dirty="0" err="1" smtClean="0">
                <a:latin typeface="Times New Roman" pitchFamily="18" charset="0"/>
                <a:cs typeface="Times New Roman" pitchFamily="18" charset="0"/>
              </a:rPr>
              <a:t>Erinyes</a:t>
            </a:r>
            <a:r>
              <a:rPr lang="en-US" altLang="zh-TW" dirty="0" smtClean="0">
                <a:latin typeface="Times New Roman" pitchFamily="18" charset="0"/>
                <a:cs typeface="Times New Roman" pitchFamily="18" charset="0"/>
              </a:rPr>
              <a:t> for years.  He made a plea to Athena, and Apollo was next to him.  </a:t>
            </a:r>
          </a:p>
          <a:p>
            <a:endParaRPr lang="en-US" altLang="zh-TW" dirty="0"/>
          </a:p>
        </p:txBody>
      </p:sp>
      <p:sp>
        <p:nvSpPr>
          <p:cNvPr id="4" name="矩形 3"/>
          <p:cNvSpPr/>
          <p:nvPr/>
        </p:nvSpPr>
        <p:spPr>
          <a:xfrm>
            <a:off x="717449" y="5762874"/>
            <a:ext cx="4572000" cy="369332"/>
          </a:xfrm>
          <a:prstGeom prst="rect">
            <a:avLst/>
          </a:prstGeom>
        </p:spPr>
        <p:txBody>
          <a:bodyPr>
            <a:spAutoFit/>
          </a:bodyPr>
          <a:lstStyle/>
          <a:p>
            <a:endParaRPr lang="zh-TW" altLang="en-US" dirty="0"/>
          </a:p>
        </p:txBody>
      </p:sp>
      <p:grpSp>
        <p:nvGrpSpPr>
          <p:cNvPr id="5" name="群組 4"/>
          <p:cNvGrpSpPr/>
          <p:nvPr/>
        </p:nvGrpSpPr>
        <p:grpSpPr>
          <a:xfrm>
            <a:off x="2267744" y="2052969"/>
            <a:ext cx="5315347" cy="4689092"/>
            <a:chOff x="2267744" y="2052969"/>
            <a:chExt cx="5315347" cy="4689092"/>
          </a:xfrm>
        </p:grpSpPr>
        <p:pic>
          <p:nvPicPr>
            <p:cNvPr id="12290" name="Picture 2" descr="File:William-Adolphe Bouguereau (1825-1905) - The Remorse of Orestes (18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052969"/>
              <a:ext cx="5315347" cy="46890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7744" y="6381698"/>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34524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260648"/>
            <a:ext cx="8229600" cy="5865515"/>
          </a:xfrm>
        </p:spPr>
        <p:txBody>
          <a:bodyPr/>
          <a:lstStyle/>
          <a:p>
            <a:r>
              <a:rPr lang="en-US" altLang="zh-TW" dirty="0">
                <a:latin typeface="Times New Roman" pitchFamily="18" charset="0"/>
                <a:cs typeface="Times New Roman" pitchFamily="18" charset="0"/>
              </a:rPr>
              <a:t>Apollo said:</a:t>
            </a:r>
          </a:p>
          <a:p>
            <a:pPr marL="0" indent="0">
              <a:buNone/>
            </a:pPr>
            <a:r>
              <a:rPr lang="en-US" altLang="zh-TW" dirty="0" smtClean="0">
                <a:latin typeface="Times New Roman" pitchFamily="18" charset="0"/>
                <a:cs typeface="Times New Roman" pitchFamily="18" charset="0"/>
              </a:rPr>
              <a:t>   “</a:t>
            </a:r>
            <a:r>
              <a:rPr lang="en-US" altLang="zh-TW" dirty="0">
                <a:latin typeface="Times New Roman" pitchFamily="18" charset="0"/>
                <a:cs typeface="Times New Roman" pitchFamily="18" charset="0"/>
              </a:rPr>
              <a:t>It is I am answerable for what he did,”</a:t>
            </a:r>
          </a:p>
          <a:p>
            <a:pPr marL="0" indent="0">
              <a:buNone/>
            </a:pPr>
            <a:r>
              <a:rPr lang="en-US" altLang="zh-TW" dirty="0" smtClean="0">
                <a:latin typeface="Times New Roman" pitchFamily="18" charset="0"/>
                <a:cs typeface="Times New Roman" pitchFamily="18" charset="0"/>
              </a:rPr>
              <a:t>   ” </a:t>
            </a:r>
            <a:r>
              <a:rPr lang="en-US" altLang="zh-TW" dirty="0">
                <a:latin typeface="Times New Roman" pitchFamily="18" charset="0"/>
                <a:cs typeface="Times New Roman" pitchFamily="18" charset="0"/>
              </a:rPr>
              <a:t>He killed at my command.” </a:t>
            </a:r>
          </a:p>
          <a:p>
            <a:endParaRPr lang="zh-TW" altLang="en-US" dirty="0"/>
          </a:p>
        </p:txBody>
      </p:sp>
    </p:spTree>
    <p:extLst>
      <p:ext uri="{BB962C8B-B14F-4D97-AF65-F5344CB8AC3E}">
        <p14:creationId xmlns:p14="http://schemas.microsoft.com/office/powerpoint/2010/main" val="2568093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260648"/>
            <a:ext cx="8229600" cy="5865515"/>
          </a:xfrm>
        </p:spPr>
        <p:txBody>
          <a:bodyPr>
            <a:normAutofit/>
          </a:bodyPr>
          <a:lstStyle/>
          <a:p>
            <a:r>
              <a:rPr lang="en-US" altLang="zh-TW" dirty="0" smtClean="0">
                <a:latin typeface="Times New Roman" pitchFamily="18" charset="0"/>
                <a:cs typeface="Times New Roman" pitchFamily="18" charset="0"/>
              </a:rPr>
              <a:t>Orestes said:</a:t>
            </a:r>
          </a:p>
          <a:p>
            <a:pPr>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“I, not Apollo, was guilty of my mother’s murder, but I have been cleansed of my guilt.”</a:t>
            </a:r>
            <a:br>
              <a:rPr lang="en-US" altLang="zh-TW" dirty="0" smtClean="0">
                <a:latin typeface="Times New Roman" pitchFamily="18" charset="0"/>
                <a:cs typeface="Times New Roman" pitchFamily="18" charset="0"/>
              </a:rPr>
            </a:br>
            <a:endParaRPr lang="en-US" altLang="zh-TW" dirty="0" smtClean="0">
              <a:latin typeface="Times New Roman" pitchFamily="18" charset="0"/>
              <a:cs typeface="Times New Roman" pitchFamily="18" charset="0"/>
            </a:endParaRPr>
          </a:p>
          <a:p>
            <a:pPr>
              <a:buNone/>
            </a:pPr>
            <a:endParaRPr lang="zh-TW" altLang="en-US" dirty="0"/>
          </a:p>
        </p:txBody>
      </p:sp>
      <p:sp>
        <p:nvSpPr>
          <p:cNvPr id="4" name="矩形 3"/>
          <p:cNvSpPr/>
          <p:nvPr/>
        </p:nvSpPr>
        <p:spPr>
          <a:xfrm>
            <a:off x="457200" y="4797152"/>
            <a:ext cx="4572000" cy="369332"/>
          </a:xfrm>
          <a:prstGeom prst="rect">
            <a:avLst/>
          </a:prstGeom>
        </p:spPr>
        <p:txBody>
          <a:bodyPr>
            <a:spAutoFit/>
          </a:bodyPr>
          <a:lstStyle/>
          <a:p>
            <a:endParaRPr lang="zh-TW" altLang="en-US" dirty="0"/>
          </a:p>
        </p:txBody>
      </p:sp>
      <p:grpSp>
        <p:nvGrpSpPr>
          <p:cNvPr id="5" name="群組 4"/>
          <p:cNvGrpSpPr/>
          <p:nvPr/>
        </p:nvGrpSpPr>
        <p:grpSpPr>
          <a:xfrm>
            <a:off x="2051720" y="1988840"/>
            <a:ext cx="4680520" cy="4680520"/>
            <a:chOff x="2051720" y="1988840"/>
            <a:chExt cx="4680520" cy="4680520"/>
          </a:xfrm>
        </p:grpSpPr>
        <p:pic>
          <p:nvPicPr>
            <p:cNvPr id="3074" name="Picture 2" descr="File:Orestes Delphi BM GR1917.12-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988840"/>
              <a:ext cx="4680520" cy="4680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1720" y="629556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72570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p:txBody>
          <a:bodyPr/>
          <a:lstStyle/>
          <a:p>
            <a:r>
              <a:rPr lang="en-US" altLang="zh-TW" dirty="0" smtClean="0">
                <a:latin typeface="Times New Roman" pitchFamily="18" charset="0"/>
                <a:cs typeface="Times New Roman" pitchFamily="18" charset="0"/>
              </a:rPr>
              <a:t>Athena accepted the plea and persuaded the avenging goddesses into accepting it. Therefore, from the Furies of frightful aspect they became the Benignant Ones, the </a:t>
            </a:r>
            <a:r>
              <a:rPr lang="en-US" altLang="zh-TW" dirty="0" err="1" smtClean="0">
                <a:latin typeface="Times New Roman" pitchFamily="18" charset="0"/>
                <a:cs typeface="Times New Roman" pitchFamily="18" charset="0"/>
              </a:rPr>
              <a:t>Eumenides</a:t>
            </a:r>
            <a:r>
              <a:rPr lang="en-US" altLang="zh-TW" dirty="0" smtClean="0">
                <a:latin typeface="Times New Roman" pitchFamily="18" charset="0"/>
                <a:cs typeface="Times New Roman" pitchFamily="18" charset="0"/>
              </a:rPr>
              <a:t>, protectors of the suppliant.  </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21168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404664"/>
            <a:ext cx="8229600" cy="5721499"/>
          </a:xfrm>
        </p:spPr>
        <p:txBody>
          <a:bodyPr/>
          <a:lstStyle/>
          <a:p>
            <a:r>
              <a:rPr lang="en-US" altLang="zh-TW" dirty="0" smtClean="0">
                <a:latin typeface="Times New Roman" pitchFamily="18" charset="0"/>
                <a:cs typeface="Times New Roman" pitchFamily="18" charset="0"/>
              </a:rPr>
              <a:t>Therefore, Orestes went forth from Athena’s tribunal as a free man. The curse of the House of </a:t>
            </a:r>
            <a:r>
              <a:rPr lang="en-US" altLang="zh-TW" dirty="0" err="1" smtClean="0">
                <a:latin typeface="Times New Roman" pitchFamily="18" charset="0"/>
                <a:cs typeface="Times New Roman" pitchFamily="18" charset="0"/>
              </a:rPr>
              <a:t>Atreus</a:t>
            </a:r>
            <a:r>
              <a:rPr lang="en-US" altLang="zh-TW" dirty="0" smtClean="0">
                <a:latin typeface="Times New Roman" pitchFamily="18" charset="0"/>
                <a:cs typeface="Times New Roman" pitchFamily="18" charset="0"/>
              </a:rPr>
              <a:t> was ended.</a:t>
            </a:r>
            <a:endParaRPr lang="zh-TW" altLang="en-US" dirty="0">
              <a:latin typeface="Times New Roman" pitchFamily="18" charset="0"/>
              <a:cs typeface="Times New Roman" pitchFamily="18" charset="0"/>
            </a:endParaRPr>
          </a:p>
        </p:txBody>
      </p:sp>
      <p:sp>
        <p:nvSpPr>
          <p:cNvPr id="4" name="矩形 3"/>
          <p:cNvSpPr/>
          <p:nvPr/>
        </p:nvSpPr>
        <p:spPr>
          <a:xfrm>
            <a:off x="683568" y="5877272"/>
            <a:ext cx="4572000" cy="369332"/>
          </a:xfrm>
          <a:prstGeom prst="rect">
            <a:avLst/>
          </a:prstGeom>
        </p:spPr>
        <p:txBody>
          <a:bodyPr>
            <a:spAutoFit/>
          </a:bodyPr>
          <a:lstStyle/>
          <a:p>
            <a:endParaRPr lang="zh-TW" altLang="en-US" dirty="0"/>
          </a:p>
        </p:txBody>
      </p:sp>
      <p:grpSp>
        <p:nvGrpSpPr>
          <p:cNvPr id="5" name="群組 4"/>
          <p:cNvGrpSpPr/>
          <p:nvPr/>
        </p:nvGrpSpPr>
        <p:grpSpPr>
          <a:xfrm>
            <a:off x="1907704" y="2060848"/>
            <a:ext cx="5112568" cy="4655035"/>
            <a:chOff x="1907704" y="2060848"/>
            <a:chExt cx="5112568" cy="4655035"/>
          </a:xfrm>
        </p:grpSpPr>
        <p:pic>
          <p:nvPicPr>
            <p:cNvPr id="23554" name="Picture 2" descr="File:Orestes Apollo Louvre Cp7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060848"/>
              <a:ext cx="5112568" cy="46470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7704" y="6355520"/>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92178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itchFamily="18" charset="0"/>
                <a:cs typeface="Times New Roman" pitchFamily="18" charset="0"/>
              </a:rPr>
              <a:t>Iphigenia Among The </a:t>
            </a:r>
            <a:r>
              <a:rPr lang="en-US" altLang="zh-TW" dirty="0" err="1" smtClean="0">
                <a:latin typeface="Times New Roman" pitchFamily="18" charset="0"/>
                <a:cs typeface="Times New Roman" pitchFamily="18" charset="0"/>
              </a:rPr>
              <a:t>Taurians</a:t>
            </a:r>
            <a:endParaRPr lang="zh-TW" altLang="en-US" dirty="0">
              <a:latin typeface="Times New Roman" pitchFamily="18" charset="0"/>
              <a:cs typeface="Times New Roman" pitchFamily="18" charset="0"/>
            </a:endParaRPr>
          </a:p>
        </p:txBody>
      </p:sp>
      <p:sp>
        <p:nvSpPr>
          <p:cNvPr id="3" name="內容版面配置區 2"/>
          <p:cNvSpPr>
            <a:spLocks noGrp="1"/>
          </p:cNvSpPr>
          <p:nvPr>
            <p:ph idx="1"/>
          </p:nvPr>
        </p:nvSpPr>
        <p:spPr/>
        <p:txBody>
          <a:bodyPr/>
          <a:lstStyle/>
          <a:p>
            <a:r>
              <a:rPr lang="en-US" altLang="zh-TW" dirty="0" smtClean="0">
                <a:latin typeface="Times New Roman" pitchFamily="18" charset="0"/>
                <a:cs typeface="Times New Roman" pitchFamily="18" charset="0"/>
              </a:rPr>
              <a:t>The Greeks, as has been said, did not favor stories in which human beings were offered up, whether to appease angry gods or make mother Earth bear a good harvest or to bring about anything whatsoever. </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8197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404664"/>
            <a:ext cx="8229600" cy="5721499"/>
          </a:xfrm>
        </p:spPr>
        <p:txBody>
          <a:bodyPr/>
          <a:lstStyle/>
          <a:p>
            <a:r>
              <a:rPr lang="en-US" altLang="zh-TW" dirty="0" smtClean="0">
                <a:latin typeface="Times New Roman" pitchFamily="18" charset="0"/>
                <a:cs typeface="Times New Roman" pitchFamily="18" charset="0"/>
              </a:rPr>
              <a:t>According to old accounts, she was killed because one of the wild animals Artemis loved had been slain by the Greeks and the guilty hunters could not win back her favor until the death of a girl was offered.</a:t>
            </a:r>
            <a:endParaRPr lang="zh-TW" altLang="en-US" dirty="0">
              <a:latin typeface="Times New Roman" pitchFamily="18" charset="0"/>
              <a:cs typeface="Times New Roman" pitchFamily="18" charset="0"/>
            </a:endParaRPr>
          </a:p>
        </p:txBody>
      </p:sp>
      <p:sp>
        <p:nvSpPr>
          <p:cNvPr id="4" name="矩形 3"/>
          <p:cNvSpPr/>
          <p:nvPr/>
        </p:nvSpPr>
        <p:spPr>
          <a:xfrm>
            <a:off x="2433439" y="6008936"/>
            <a:ext cx="4572000" cy="369332"/>
          </a:xfrm>
          <a:prstGeom prst="rect">
            <a:avLst/>
          </a:prstGeom>
        </p:spPr>
        <p:txBody>
          <a:bodyPr>
            <a:spAutoFit/>
          </a:bodyPr>
          <a:lstStyle/>
          <a:p>
            <a:endParaRPr lang="zh-TW" altLang="en-US" dirty="0"/>
          </a:p>
        </p:txBody>
      </p:sp>
      <p:grpSp>
        <p:nvGrpSpPr>
          <p:cNvPr id="5" name="群組 4"/>
          <p:cNvGrpSpPr/>
          <p:nvPr/>
        </p:nvGrpSpPr>
        <p:grpSpPr>
          <a:xfrm>
            <a:off x="5652120" y="2492896"/>
            <a:ext cx="2706638" cy="4164058"/>
            <a:chOff x="5652120" y="2492896"/>
            <a:chExt cx="2706638" cy="4164058"/>
          </a:xfrm>
        </p:grpSpPr>
        <p:pic>
          <p:nvPicPr>
            <p:cNvPr id="11266" name="Picture 2" descr="File:Diane de Versailles Leocha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2492896"/>
              <a:ext cx="2706638" cy="41640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629659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035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itchFamily="18" charset="0"/>
                <a:cs typeface="Times New Roman" pitchFamily="18" charset="0"/>
              </a:rPr>
              <a:t>Tantalus and </a:t>
            </a:r>
            <a:r>
              <a:rPr lang="en-US" altLang="zh-TW" dirty="0" err="1" smtClean="0">
                <a:latin typeface="Times New Roman" pitchFamily="18" charset="0"/>
                <a:cs typeface="Times New Roman" pitchFamily="18" charset="0"/>
              </a:rPr>
              <a:t>Niobe</a:t>
            </a:r>
            <a:endParaRPr lang="zh-TW" altLang="en-US" dirty="0">
              <a:latin typeface="Times New Roman" pitchFamily="18" charset="0"/>
              <a:cs typeface="Times New Roman" pitchFamily="18" charset="0"/>
            </a:endParaRPr>
          </a:p>
        </p:txBody>
      </p:sp>
      <p:sp>
        <p:nvSpPr>
          <p:cNvPr id="3" name="內容版面配置區 2"/>
          <p:cNvSpPr>
            <a:spLocks noGrp="1"/>
          </p:cNvSpPr>
          <p:nvPr>
            <p:ph idx="1"/>
          </p:nvPr>
        </p:nvSpPr>
        <p:spPr/>
        <p:txBody>
          <a:bodyPr>
            <a:normAutofit/>
          </a:bodyPr>
          <a:lstStyle/>
          <a:p>
            <a:r>
              <a:rPr lang="en-US" altLang="zh-TW" dirty="0" smtClean="0">
                <a:latin typeface="Times New Roman" pitchFamily="18" charset="0"/>
                <a:cs typeface="Times New Roman" pitchFamily="18" charset="0"/>
              </a:rPr>
              <a:t>Tantalus was the son of Zeus and honored by the gods beyond all the mortal children of Zeus. </a:t>
            </a:r>
          </a:p>
          <a:p>
            <a:endParaRPr lang="en-US" altLang="zh-TW" dirty="0"/>
          </a:p>
        </p:txBody>
      </p:sp>
      <p:sp>
        <p:nvSpPr>
          <p:cNvPr id="4" name="矩形 3"/>
          <p:cNvSpPr/>
          <p:nvPr/>
        </p:nvSpPr>
        <p:spPr>
          <a:xfrm>
            <a:off x="4355976" y="5949280"/>
            <a:ext cx="4572000" cy="369332"/>
          </a:xfrm>
          <a:prstGeom prst="rect">
            <a:avLst/>
          </a:prstGeom>
        </p:spPr>
        <p:txBody>
          <a:bodyPr>
            <a:spAutoFit/>
          </a:bodyPr>
          <a:lstStyle/>
          <a:p>
            <a:endParaRPr lang="zh-TW" altLang="en-US" dirty="0"/>
          </a:p>
        </p:txBody>
      </p:sp>
      <p:grpSp>
        <p:nvGrpSpPr>
          <p:cNvPr id="5" name="群組 4"/>
          <p:cNvGrpSpPr/>
          <p:nvPr/>
        </p:nvGrpSpPr>
        <p:grpSpPr>
          <a:xfrm>
            <a:off x="881336" y="2780928"/>
            <a:ext cx="6859016" cy="3787935"/>
            <a:chOff x="881336" y="2894423"/>
            <a:chExt cx="6859016" cy="3787935"/>
          </a:xfrm>
        </p:grpSpPr>
        <p:pic>
          <p:nvPicPr>
            <p:cNvPr id="1026" name="Picture 2" descr="File:Tantalus Gioacchino Assereto circa1640s.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53810"/>
            <a:stretch/>
          </p:blipFill>
          <p:spPr bwMode="auto">
            <a:xfrm>
              <a:off x="881336" y="2894423"/>
              <a:ext cx="6859016" cy="3787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4"/>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336" y="6321995"/>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47756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251520" y="1600200"/>
            <a:ext cx="4114800" cy="4525963"/>
          </a:xfrm>
        </p:spPr>
        <p:txBody>
          <a:bodyPr/>
          <a:lstStyle/>
          <a:p>
            <a:r>
              <a:rPr lang="en-US" altLang="zh-TW" dirty="0" smtClean="0">
                <a:latin typeface="Times New Roman" pitchFamily="18" charset="0"/>
                <a:cs typeface="Times New Roman" pitchFamily="18" charset="0"/>
              </a:rPr>
              <a:t>But to later Greeks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this was to slander and discredit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Artemis. </a:t>
            </a:r>
          </a:p>
          <a:p>
            <a:pPr>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So another ending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was given to the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story. </a:t>
            </a:r>
            <a:endParaRPr lang="zh-TW" altLang="en-US" dirty="0">
              <a:latin typeface="Times New Roman" pitchFamily="18" charset="0"/>
              <a:cs typeface="Times New Roman" pitchFamily="18" charset="0"/>
            </a:endParaRPr>
          </a:p>
        </p:txBody>
      </p:sp>
      <p:sp>
        <p:nvSpPr>
          <p:cNvPr id="4" name="矩形 3"/>
          <p:cNvSpPr/>
          <p:nvPr/>
        </p:nvSpPr>
        <p:spPr>
          <a:xfrm>
            <a:off x="1259632" y="6021288"/>
            <a:ext cx="4572000" cy="369332"/>
          </a:xfrm>
          <a:prstGeom prst="rect">
            <a:avLst/>
          </a:prstGeom>
        </p:spPr>
        <p:txBody>
          <a:bodyPr>
            <a:spAutoFit/>
          </a:bodyPr>
          <a:lstStyle/>
          <a:p>
            <a:endParaRPr lang="zh-TW" altLang="en-US" dirty="0"/>
          </a:p>
        </p:txBody>
      </p:sp>
      <p:grpSp>
        <p:nvGrpSpPr>
          <p:cNvPr id="5" name="群組 4"/>
          <p:cNvGrpSpPr/>
          <p:nvPr/>
        </p:nvGrpSpPr>
        <p:grpSpPr>
          <a:xfrm>
            <a:off x="4106405" y="0"/>
            <a:ext cx="5037595" cy="6858000"/>
            <a:chOff x="4106405" y="0"/>
            <a:chExt cx="5037595" cy="6858000"/>
          </a:xfrm>
        </p:grpSpPr>
        <p:pic>
          <p:nvPicPr>
            <p:cNvPr id="15362" name="Picture 2" descr="File:The Sacrifice of Iphigen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6405" y="0"/>
              <a:ext cx="503759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1217" y="649763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80077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556792"/>
            <a:ext cx="8229600" cy="4569371"/>
          </a:xfrm>
        </p:spPr>
        <p:txBody>
          <a:bodyPr/>
          <a:lstStyle/>
          <a:p>
            <a:r>
              <a:rPr lang="en-US" altLang="zh-TW" dirty="0" smtClean="0">
                <a:latin typeface="Times New Roman" pitchFamily="18" charset="0"/>
                <a:cs typeface="Times New Roman" pitchFamily="18" charset="0"/>
              </a:rPr>
              <a:t>Iphigenia was not killed at the altar. Artemis carried her to the land of the </a:t>
            </a:r>
            <a:r>
              <a:rPr lang="en-US" altLang="zh-TW" dirty="0" err="1" smtClean="0">
                <a:latin typeface="Times New Roman" pitchFamily="18" charset="0"/>
                <a:cs typeface="Times New Roman" pitchFamily="18" charset="0"/>
              </a:rPr>
              <a:t>Taurians</a:t>
            </a:r>
            <a:r>
              <a:rPr lang="en-US" altLang="zh-TW" dirty="0" smtClean="0">
                <a:latin typeface="Times New Roman" pitchFamily="18" charset="0"/>
                <a:cs typeface="Times New Roman" pitchFamily="18" charset="0"/>
              </a:rPr>
              <a:t> (today the Crimea) where fierce people there conducted their savage custom to sacrifice to the goddess any Greek found in the country.</a:t>
            </a:r>
          </a:p>
          <a:p>
            <a:r>
              <a:rPr lang="en-US" altLang="zh-TW" dirty="0">
                <a:latin typeface="Times New Roman" pitchFamily="18" charset="0"/>
                <a:cs typeface="Times New Roman" pitchFamily="18" charset="0"/>
              </a:rPr>
              <a:t>Artemis took care that Iphigenia should be safe; she made her priestess of her temple.</a:t>
            </a:r>
            <a:endParaRPr lang="zh-TW" altLang="en-US" dirty="0">
              <a:latin typeface="Times New Roman" pitchFamily="18" charset="0"/>
              <a:cs typeface="Times New Roman" pitchFamily="18" charset="0"/>
            </a:endParaRPr>
          </a:p>
          <a:p>
            <a:endParaRPr lang="en-US" altLang="zh-TW" dirty="0" smtClean="0">
              <a:latin typeface="Times New Roman" pitchFamily="18" charset="0"/>
              <a:cs typeface="Times New Roman" pitchFamily="18" charset="0"/>
            </a:endParaRPr>
          </a:p>
          <a:p>
            <a:endParaRPr lang="zh-TW" altLang="en-US" dirty="0"/>
          </a:p>
        </p:txBody>
      </p:sp>
    </p:spTree>
    <p:extLst>
      <p:ext uri="{BB962C8B-B14F-4D97-AF65-F5344CB8AC3E}">
        <p14:creationId xmlns:p14="http://schemas.microsoft.com/office/powerpoint/2010/main" val="149348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16632"/>
            <a:ext cx="8229600" cy="6009531"/>
          </a:xfrm>
        </p:spPr>
        <p:txBody>
          <a:bodyPr/>
          <a:lstStyle/>
          <a:p>
            <a:r>
              <a:rPr lang="en-US" altLang="zh-TW" dirty="0" smtClean="0">
                <a:latin typeface="Times New Roman" pitchFamily="18" charset="0"/>
                <a:cs typeface="Times New Roman" pitchFamily="18" charset="0"/>
              </a:rPr>
              <a:t>One day, Orestes and </a:t>
            </a:r>
            <a:r>
              <a:rPr lang="en-US" altLang="zh-TW" dirty="0" err="1" smtClean="0">
                <a:latin typeface="Times New Roman" pitchFamily="18" charset="0"/>
                <a:cs typeface="Times New Roman" pitchFamily="18" charset="0"/>
              </a:rPr>
              <a:t>Pylades</a:t>
            </a:r>
            <a:r>
              <a:rPr lang="en-US" altLang="zh-TW" dirty="0" smtClean="0">
                <a:latin typeface="Times New Roman" pitchFamily="18" charset="0"/>
                <a:cs typeface="Times New Roman" pitchFamily="18" charset="0"/>
              </a:rPr>
              <a:t> came to the land of </a:t>
            </a:r>
            <a:r>
              <a:rPr lang="en-US" altLang="zh-TW" dirty="0" err="1" smtClean="0">
                <a:latin typeface="Times New Roman" pitchFamily="18" charset="0"/>
                <a:cs typeface="Times New Roman" pitchFamily="18" charset="0"/>
              </a:rPr>
              <a:t>Taurians</a:t>
            </a:r>
            <a:r>
              <a:rPr lang="en-US" altLang="zh-TW" dirty="0" smtClean="0">
                <a:latin typeface="Times New Roman" pitchFamily="18" charset="0"/>
                <a:cs typeface="Times New Roman" pitchFamily="18" charset="0"/>
              </a:rPr>
              <a:t>. Some of the </a:t>
            </a:r>
            <a:r>
              <a:rPr lang="en-US" altLang="zh-TW" dirty="0" err="1" smtClean="0">
                <a:latin typeface="Times New Roman" pitchFamily="18" charset="0"/>
                <a:cs typeface="Times New Roman" pitchFamily="18" charset="0"/>
              </a:rPr>
              <a:t>Erinyes</a:t>
            </a:r>
            <a:r>
              <a:rPr lang="en-US" altLang="zh-TW" dirty="0" smtClean="0">
                <a:latin typeface="Times New Roman" pitchFamily="18" charset="0"/>
                <a:cs typeface="Times New Roman" pitchFamily="18" charset="0"/>
              </a:rPr>
              <a:t> still pursued him after the quittance. </a:t>
            </a:r>
            <a:endParaRPr lang="zh-TW" altLang="en-US" dirty="0">
              <a:latin typeface="Times New Roman" pitchFamily="18" charset="0"/>
              <a:cs typeface="Times New Roman" pitchFamily="18" charset="0"/>
            </a:endParaRPr>
          </a:p>
        </p:txBody>
      </p:sp>
      <p:sp>
        <p:nvSpPr>
          <p:cNvPr id="4" name="矩形 3"/>
          <p:cNvSpPr/>
          <p:nvPr/>
        </p:nvSpPr>
        <p:spPr>
          <a:xfrm>
            <a:off x="827584" y="5762874"/>
            <a:ext cx="4572000" cy="369332"/>
          </a:xfrm>
          <a:prstGeom prst="rect">
            <a:avLst/>
          </a:prstGeom>
        </p:spPr>
        <p:txBody>
          <a:bodyPr>
            <a:spAutoFit/>
          </a:bodyPr>
          <a:lstStyle/>
          <a:p>
            <a:endParaRPr lang="zh-TW" altLang="en-US" dirty="0"/>
          </a:p>
        </p:txBody>
      </p:sp>
      <p:grpSp>
        <p:nvGrpSpPr>
          <p:cNvPr id="5" name="群組 4"/>
          <p:cNvGrpSpPr/>
          <p:nvPr/>
        </p:nvGrpSpPr>
        <p:grpSpPr>
          <a:xfrm>
            <a:off x="3059832" y="1700808"/>
            <a:ext cx="4476378" cy="4983924"/>
            <a:chOff x="3113584" y="1702280"/>
            <a:chExt cx="4476378" cy="4983924"/>
          </a:xfrm>
        </p:grpSpPr>
        <p:pic>
          <p:nvPicPr>
            <p:cNvPr id="14338" name="Picture 2" descr="File:Singer Sargent, John - Orestes Pursued by the Furies - 19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584" y="1702280"/>
              <a:ext cx="4476378" cy="49839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3584" y="632584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2491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260648"/>
            <a:ext cx="8229600" cy="5865515"/>
          </a:xfrm>
        </p:spPr>
        <p:txBody>
          <a:bodyPr/>
          <a:lstStyle/>
          <a:p>
            <a:r>
              <a:rPr lang="en-US" altLang="zh-TW" dirty="0" smtClean="0">
                <a:latin typeface="Times New Roman" pitchFamily="18" charset="0"/>
                <a:cs typeface="Times New Roman" pitchFamily="18" charset="0"/>
              </a:rPr>
              <a:t>The Delphic priestess told him that he must go to the </a:t>
            </a:r>
            <a:r>
              <a:rPr lang="en-US" altLang="zh-TW" dirty="0" err="1" smtClean="0">
                <a:latin typeface="Times New Roman" pitchFamily="18" charset="0"/>
                <a:cs typeface="Times New Roman" pitchFamily="18" charset="0"/>
              </a:rPr>
              <a:t>Taurian</a:t>
            </a:r>
            <a:r>
              <a:rPr lang="en-US" altLang="zh-TW" dirty="0" smtClean="0">
                <a:latin typeface="Times New Roman" pitchFamily="18" charset="0"/>
                <a:cs typeface="Times New Roman" pitchFamily="18" charset="0"/>
              </a:rPr>
              <a:t> country and bring away the sacred image of Artemis from the temple. When he set it up in Athens he would at last be healed and at peace.</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60376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88640"/>
            <a:ext cx="8229600" cy="5937523"/>
          </a:xfrm>
        </p:spPr>
        <p:txBody>
          <a:bodyPr/>
          <a:lstStyle/>
          <a:p>
            <a:r>
              <a:rPr lang="en-US" altLang="zh-TW" dirty="0" smtClean="0">
                <a:latin typeface="Times New Roman" pitchFamily="18" charset="0"/>
                <a:cs typeface="Times New Roman" pitchFamily="18" charset="0"/>
              </a:rPr>
              <a:t>The two were caught. Iphigenia was informed that the two Greeks had been taken and were to be sacrificed immediately.</a:t>
            </a:r>
            <a:endParaRPr lang="zh-TW" altLang="en-US" dirty="0">
              <a:latin typeface="Times New Roman" pitchFamily="18" charset="0"/>
              <a:cs typeface="Times New Roman" pitchFamily="18" charset="0"/>
            </a:endParaRPr>
          </a:p>
        </p:txBody>
      </p:sp>
      <p:sp>
        <p:nvSpPr>
          <p:cNvPr id="4" name="矩形 3"/>
          <p:cNvSpPr/>
          <p:nvPr/>
        </p:nvSpPr>
        <p:spPr>
          <a:xfrm>
            <a:off x="611560" y="5603571"/>
            <a:ext cx="4572000" cy="369332"/>
          </a:xfrm>
          <a:prstGeom prst="rect">
            <a:avLst/>
          </a:prstGeom>
        </p:spPr>
        <p:txBody>
          <a:bodyPr>
            <a:spAutoFit/>
          </a:bodyPr>
          <a:lstStyle/>
          <a:p>
            <a:endParaRPr lang="zh-TW" altLang="en-US" dirty="0"/>
          </a:p>
        </p:txBody>
      </p:sp>
      <p:grpSp>
        <p:nvGrpSpPr>
          <p:cNvPr id="5" name="群組 4"/>
          <p:cNvGrpSpPr/>
          <p:nvPr/>
        </p:nvGrpSpPr>
        <p:grpSpPr>
          <a:xfrm>
            <a:off x="1547664" y="1803616"/>
            <a:ext cx="6120680" cy="4793736"/>
            <a:chOff x="1619672" y="1772816"/>
            <a:chExt cx="6120680" cy="4793736"/>
          </a:xfrm>
        </p:grpSpPr>
        <p:pic>
          <p:nvPicPr>
            <p:cNvPr id="7170" name="Picture 2" descr="File:Pylades and Orestes Brought as Victims before Iphigenia 1766 Benjamin W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72816"/>
              <a:ext cx="6120680" cy="4793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618895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19880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p:txBody>
          <a:bodyPr/>
          <a:lstStyle/>
          <a:p>
            <a:r>
              <a:rPr lang="en-US" altLang="zh-TW" dirty="0">
                <a:latin typeface="Times New Roman" pitchFamily="18" charset="0"/>
                <a:cs typeface="Times New Roman" pitchFamily="18" charset="0"/>
              </a:rPr>
              <a:t>I</a:t>
            </a:r>
            <a:r>
              <a:rPr lang="en-US" altLang="zh-TW" dirty="0" smtClean="0">
                <a:latin typeface="Times New Roman" pitchFamily="18" charset="0"/>
                <a:cs typeface="Times New Roman" pitchFamily="18" charset="0"/>
              </a:rPr>
              <a:t>phigenia asked herself,</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“Would a goddess command such things?  Would she take pleasure in sacrificial murder? I do not believe it. It is the men of this land who are bloodthirsty and they lay their own guilt on the gods.”</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95250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332656"/>
            <a:ext cx="8229600" cy="5793507"/>
          </a:xfrm>
        </p:spPr>
        <p:txBody>
          <a:bodyPr/>
          <a:lstStyle/>
          <a:p>
            <a:r>
              <a:rPr lang="en-US" altLang="zh-TW" dirty="0" smtClean="0">
                <a:latin typeface="Times New Roman" pitchFamily="18" charset="0"/>
                <a:cs typeface="Times New Roman" pitchFamily="18" charset="0"/>
              </a:rPr>
              <a:t>As Iphigenia requested </a:t>
            </a:r>
            <a:r>
              <a:rPr lang="en-US" altLang="zh-TW" dirty="0" err="1" smtClean="0">
                <a:latin typeface="Times New Roman" pitchFamily="18" charset="0"/>
                <a:cs typeface="Times New Roman" pitchFamily="18" charset="0"/>
              </a:rPr>
              <a:t>Pylades</a:t>
            </a:r>
            <a:r>
              <a:rPr lang="en-US" altLang="zh-TW" dirty="0" smtClean="0">
                <a:latin typeface="Times New Roman" pitchFamily="18" charset="0"/>
                <a:cs typeface="Times New Roman" pitchFamily="18" charset="0"/>
              </a:rPr>
              <a:t> to send a letter to her brother, she found that another young man with </a:t>
            </a:r>
            <a:r>
              <a:rPr lang="en-US" altLang="zh-TW" dirty="0" err="1" smtClean="0">
                <a:latin typeface="Times New Roman" pitchFamily="18" charset="0"/>
                <a:cs typeface="Times New Roman" pitchFamily="18" charset="0"/>
              </a:rPr>
              <a:t>Pylades</a:t>
            </a:r>
            <a:r>
              <a:rPr lang="en-US" altLang="zh-TW" dirty="0" smtClean="0">
                <a:latin typeface="Times New Roman" pitchFamily="18" charset="0"/>
                <a:cs typeface="Times New Roman" pitchFamily="18" charset="0"/>
              </a:rPr>
              <a:t> is Orestes.  </a:t>
            </a:r>
            <a:endParaRPr lang="zh-TW" altLang="en-US" dirty="0">
              <a:latin typeface="Times New Roman" pitchFamily="18" charset="0"/>
              <a:cs typeface="Times New Roman" pitchFamily="18" charset="0"/>
            </a:endParaRPr>
          </a:p>
        </p:txBody>
      </p:sp>
      <p:sp>
        <p:nvSpPr>
          <p:cNvPr id="4" name="矩形 3"/>
          <p:cNvSpPr/>
          <p:nvPr/>
        </p:nvSpPr>
        <p:spPr>
          <a:xfrm>
            <a:off x="1043608" y="5805264"/>
            <a:ext cx="4572000" cy="369332"/>
          </a:xfrm>
          <a:prstGeom prst="rect">
            <a:avLst/>
          </a:prstGeom>
        </p:spPr>
        <p:txBody>
          <a:bodyPr>
            <a:spAutoFit/>
          </a:bodyPr>
          <a:lstStyle/>
          <a:p>
            <a:endParaRPr lang="zh-TW" altLang="en-US" dirty="0"/>
          </a:p>
        </p:txBody>
      </p:sp>
      <p:grpSp>
        <p:nvGrpSpPr>
          <p:cNvPr id="5" name="群組 4"/>
          <p:cNvGrpSpPr/>
          <p:nvPr/>
        </p:nvGrpSpPr>
        <p:grpSpPr>
          <a:xfrm>
            <a:off x="2555776" y="1916832"/>
            <a:ext cx="3816424" cy="4841129"/>
            <a:chOff x="2555776" y="1916832"/>
            <a:chExt cx="3816424" cy="4841129"/>
          </a:xfrm>
        </p:grpSpPr>
        <p:pic>
          <p:nvPicPr>
            <p:cNvPr id="8194" name="Picture 2" descr="File:Iphigenia and Her Brother Orestes (The Works of J. W. von Goethe, Volume 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916832"/>
              <a:ext cx="3816424" cy="48411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1274" y="6397598"/>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35618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556792"/>
            <a:ext cx="8229600" cy="4569371"/>
          </a:xfrm>
        </p:spPr>
        <p:txBody>
          <a:bodyPr/>
          <a:lstStyle/>
          <a:p>
            <a:r>
              <a:rPr lang="en-US" altLang="zh-TW" dirty="0" smtClean="0">
                <a:latin typeface="Times New Roman" pitchFamily="18" charset="0"/>
                <a:cs typeface="Times New Roman" pitchFamily="18" charset="0"/>
              </a:rPr>
              <a:t>Iphigenia threw herself into his arms. She sobbed out , “Dearest! You are my dearest, my darling, my dear one. A baby, a little baby, when I left you. More than marvelous is this thing that has come to me.”</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320759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340768"/>
            <a:ext cx="8229600" cy="4785395"/>
          </a:xfrm>
        </p:spPr>
        <p:txBody>
          <a:bodyPr/>
          <a:lstStyle/>
          <a:p>
            <a:r>
              <a:rPr lang="en-US" altLang="zh-TW" dirty="0" smtClean="0">
                <a:latin typeface="Times New Roman" pitchFamily="18" charset="0"/>
                <a:cs typeface="Times New Roman" pitchFamily="18" charset="0"/>
              </a:rPr>
              <a:t>They must leave. Orestes proposed, “Suppose we kill the King.” but Iphigenia rejected this idea with anger.  King </a:t>
            </a:r>
            <a:r>
              <a:rPr lang="en-US" altLang="zh-TW" dirty="0" err="1" smtClean="0">
                <a:latin typeface="Times New Roman" pitchFamily="18" charset="0"/>
                <a:cs typeface="Times New Roman" pitchFamily="18" charset="0"/>
              </a:rPr>
              <a:t>Thoas</a:t>
            </a:r>
            <a:r>
              <a:rPr lang="en-US" altLang="zh-TW" dirty="0" smtClean="0">
                <a:latin typeface="Times New Roman" pitchFamily="18" charset="0"/>
                <a:cs typeface="Times New Roman" pitchFamily="18" charset="0"/>
              </a:rPr>
              <a:t> had been very kind to her.</a:t>
            </a:r>
          </a:p>
          <a:p>
            <a:endParaRPr lang="en-US" altLang="zh-TW" dirty="0">
              <a:latin typeface="Times New Roman" pitchFamily="18" charset="0"/>
              <a:cs typeface="Times New Roman" pitchFamily="18" charset="0"/>
            </a:endParaRPr>
          </a:p>
          <a:p>
            <a:r>
              <a:rPr lang="en-US" altLang="zh-TW" dirty="0">
                <a:latin typeface="Times New Roman" pitchFamily="18" charset="0"/>
                <a:cs typeface="Times New Roman" pitchFamily="18" charset="0"/>
              </a:rPr>
              <a:t>She came up with a perfect plan and explained it to them. All three then enter the temple. </a:t>
            </a:r>
          </a:p>
          <a:p>
            <a:endParaRPr lang="zh-TW" altLang="en-US" dirty="0"/>
          </a:p>
        </p:txBody>
      </p:sp>
    </p:spTree>
    <p:extLst>
      <p:ext uri="{BB962C8B-B14F-4D97-AF65-F5344CB8AC3E}">
        <p14:creationId xmlns:p14="http://schemas.microsoft.com/office/powerpoint/2010/main" val="2090446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251520" y="332656"/>
            <a:ext cx="4330824" cy="5793507"/>
          </a:xfrm>
        </p:spPr>
        <p:txBody>
          <a:bodyPr>
            <a:normAutofit/>
          </a:bodyPr>
          <a:lstStyle/>
          <a:p>
            <a:r>
              <a:rPr lang="en-US" altLang="zh-TW" dirty="0" smtClean="0">
                <a:latin typeface="Times New Roman" pitchFamily="18" charset="0"/>
                <a:cs typeface="Times New Roman" pitchFamily="18" charset="0"/>
              </a:rPr>
              <a:t>After a few moments Iphigenia came out taking the image in her arms. She told King </a:t>
            </a:r>
            <a:r>
              <a:rPr lang="en-US" altLang="zh-TW" dirty="0" err="1" smtClean="0">
                <a:latin typeface="Times New Roman" pitchFamily="18" charset="0"/>
                <a:cs typeface="Times New Roman" pitchFamily="18" charset="0"/>
              </a:rPr>
              <a:t>Thoas</a:t>
            </a:r>
            <a:r>
              <a:rPr lang="en-US" altLang="zh-TW" dirty="0" smtClean="0">
                <a:latin typeface="Times New Roman" pitchFamily="18" charset="0"/>
                <a:cs typeface="Times New Roman" pitchFamily="18" charset="0"/>
              </a:rPr>
              <a:t> that the two men he had sent her for the goddess were not pure, and Artemis was angry.</a:t>
            </a:r>
            <a:r>
              <a:rPr lang="en-US" altLang="zh-TW" dirty="0" smtClean="0"/>
              <a:t> </a:t>
            </a:r>
            <a:endParaRPr lang="zh-TW" altLang="en-US" dirty="0"/>
          </a:p>
        </p:txBody>
      </p:sp>
      <p:sp>
        <p:nvSpPr>
          <p:cNvPr id="5" name="矩形 4"/>
          <p:cNvSpPr/>
          <p:nvPr/>
        </p:nvSpPr>
        <p:spPr>
          <a:xfrm>
            <a:off x="2502024" y="5631883"/>
            <a:ext cx="4572000" cy="369332"/>
          </a:xfrm>
          <a:prstGeom prst="rect">
            <a:avLst/>
          </a:prstGeom>
        </p:spPr>
        <p:txBody>
          <a:bodyPr>
            <a:spAutoFit/>
          </a:bodyPr>
          <a:lstStyle/>
          <a:p>
            <a:endParaRPr lang="zh-TW" altLang="en-US" dirty="0"/>
          </a:p>
        </p:txBody>
      </p:sp>
      <p:grpSp>
        <p:nvGrpSpPr>
          <p:cNvPr id="4" name="群組 3"/>
          <p:cNvGrpSpPr/>
          <p:nvPr/>
        </p:nvGrpSpPr>
        <p:grpSpPr>
          <a:xfrm>
            <a:off x="4644008" y="454867"/>
            <a:ext cx="4166381" cy="5566421"/>
            <a:chOff x="4788024" y="454867"/>
            <a:chExt cx="4166381" cy="5566421"/>
          </a:xfrm>
        </p:grpSpPr>
        <p:pic>
          <p:nvPicPr>
            <p:cNvPr id="1026" name="Picture 2" descr="Accontius and Cydippe before the altar of Diana - Angelica Kauffma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454867"/>
              <a:ext cx="4166381" cy="55664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5660925"/>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40042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260648"/>
            <a:ext cx="8229600" cy="6336704"/>
          </a:xfrm>
        </p:spPr>
        <p:txBody>
          <a:bodyPr>
            <a:noAutofit/>
          </a:bodyPr>
          <a:lstStyle/>
          <a:p>
            <a:r>
              <a:rPr lang="en-US" altLang="zh-TW" sz="3000" dirty="0" smtClean="0">
                <a:latin typeface="Times New Roman" pitchFamily="18" charset="0"/>
                <a:cs typeface="Times New Roman" pitchFamily="18" charset="0"/>
              </a:rPr>
              <a:t>In return for their favor he acted so atrociously that no poet ever tried to explain his conduct. He had his only son </a:t>
            </a:r>
            <a:r>
              <a:rPr lang="en-US" altLang="zh-TW" sz="3000" dirty="0" err="1" smtClean="0">
                <a:latin typeface="Times New Roman" pitchFamily="18" charset="0"/>
                <a:cs typeface="Times New Roman" pitchFamily="18" charset="0"/>
              </a:rPr>
              <a:t>Pelops</a:t>
            </a:r>
            <a:r>
              <a:rPr lang="en-US" altLang="zh-TW" sz="3000" dirty="0" smtClean="0">
                <a:latin typeface="Times New Roman" pitchFamily="18" charset="0"/>
                <a:cs typeface="Times New Roman" pitchFamily="18" charset="0"/>
              </a:rPr>
              <a:t> killed, boiled in a big pot, and served to the gods.</a:t>
            </a:r>
            <a:endParaRPr lang="en-US" altLang="zh-TW" sz="3000" dirty="0">
              <a:latin typeface="Times New Roman" pitchFamily="18" charset="0"/>
              <a:cs typeface="Times New Roman" pitchFamily="18" charset="0"/>
            </a:endParaRPr>
          </a:p>
          <a:p>
            <a:r>
              <a:rPr lang="en-US" altLang="zh-TW" sz="3000" dirty="0">
                <a:latin typeface="Times New Roman" pitchFamily="18" charset="0"/>
                <a:cs typeface="Times New Roman" pitchFamily="18" charset="0"/>
              </a:rPr>
              <a:t>The Olympians knew. They drew back from the horrible banquet and declare that they the criminal who had contrived the idea should be punished. </a:t>
            </a:r>
            <a:endParaRPr lang="en-US" altLang="zh-TW" sz="3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514907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p:txBody>
          <a:bodyPr/>
          <a:lstStyle/>
          <a:p>
            <a:r>
              <a:rPr lang="en-US" altLang="zh-TW" dirty="0" smtClean="0">
                <a:latin typeface="Times New Roman" pitchFamily="18" charset="0"/>
                <a:cs typeface="Times New Roman" pitchFamily="18" charset="0"/>
              </a:rPr>
              <a:t>Iphigenia said: “I am taking the image to the seashore to purify it. And there too I will cleanse the men from their pollution. Only after that can the sacrifice be made. All that I do must be done in solitude. Let the captives be brought forth and proclaim to the city that no one may draw near to me. “ </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04926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332657"/>
            <a:ext cx="8229600" cy="2592288"/>
          </a:xfrm>
        </p:spPr>
        <p:txBody>
          <a:bodyPr/>
          <a:lstStyle/>
          <a:p>
            <a:r>
              <a:rPr lang="en-US" altLang="zh-TW" dirty="0" smtClean="0">
                <a:latin typeface="Times New Roman" pitchFamily="18" charset="0"/>
                <a:cs typeface="Times New Roman" pitchFamily="18" charset="0"/>
              </a:rPr>
              <a:t>“Do as you wish,” </a:t>
            </a:r>
            <a:r>
              <a:rPr lang="en-US" altLang="zh-TW" dirty="0" err="1" smtClean="0">
                <a:latin typeface="Times New Roman" pitchFamily="18" charset="0"/>
                <a:cs typeface="Times New Roman" pitchFamily="18" charset="0"/>
              </a:rPr>
              <a:t>Thoas</a:t>
            </a:r>
            <a:r>
              <a:rPr lang="en-US" altLang="zh-TW" dirty="0" smtClean="0">
                <a:latin typeface="Times New Roman" pitchFamily="18" charset="0"/>
                <a:cs typeface="Times New Roman" pitchFamily="18" charset="0"/>
              </a:rPr>
              <a:t> answered, “and take all the time you need.” They passed out of sight on their way to the inlet where Orestes’ ship lay. It seemed as if Iphigenia’s plan could not fail. </a:t>
            </a:r>
            <a:endParaRPr lang="zh-TW" altLang="en-US" dirty="0">
              <a:latin typeface="Times New Roman" pitchFamily="18" charset="0"/>
              <a:cs typeface="Times New Roman" pitchFamily="18" charset="0"/>
            </a:endParaRPr>
          </a:p>
        </p:txBody>
      </p:sp>
      <p:sp>
        <p:nvSpPr>
          <p:cNvPr id="4" name="矩形 3"/>
          <p:cNvSpPr/>
          <p:nvPr/>
        </p:nvSpPr>
        <p:spPr>
          <a:xfrm>
            <a:off x="755576" y="5949280"/>
            <a:ext cx="4572000" cy="369332"/>
          </a:xfrm>
          <a:prstGeom prst="rect">
            <a:avLst/>
          </a:prstGeom>
        </p:spPr>
        <p:txBody>
          <a:bodyPr>
            <a:spAutoFit/>
          </a:bodyPr>
          <a:lstStyle/>
          <a:p>
            <a:endParaRPr lang="zh-TW" altLang="en-US" dirty="0"/>
          </a:p>
        </p:txBody>
      </p:sp>
      <p:grpSp>
        <p:nvGrpSpPr>
          <p:cNvPr id="5" name="群組 4"/>
          <p:cNvGrpSpPr/>
          <p:nvPr/>
        </p:nvGrpSpPr>
        <p:grpSpPr>
          <a:xfrm>
            <a:off x="2339752" y="2420888"/>
            <a:ext cx="5857183" cy="4418707"/>
            <a:chOff x="2339752" y="2420888"/>
            <a:chExt cx="5857183" cy="4418707"/>
          </a:xfrm>
        </p:grpSpPr>
        <p:pic>
          <p:nvPicPr>
            <p:cNvPr id="9218" name="Picture 2" descr="File:Goethe Iphigenia in Tauris 18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420888"/>
              <a:ext cx="5857183" cy="44187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212" y="6479232"/>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78441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457200" y="188641"/>
            <a:ext cx="8229600" cy="2160240"/>
          </a:xfrm>
        </p:spPr>
        <p:txBody>
          <a:bodyPr/>
          <a:lstStyle/>
          <a:p>
            <a:r>
              <a:rPr lang="en-US" altLang="zh-TW" dirty="0" smtClean="0">
                <a:latin typeface="Times New Roman" pitchFamily="18" charset="0"/>
                <a:cs typeface="Times New Roman" pitchFamily="18" charset="0"/>
              </a:rPr>
              <a:t>And yet it did. They were driven back by a heavy wind. Furious with anger, the King hurried from the temple to capture and to put all of them to death.  </a:t>
            </a:r>
            <a:endParaRPr lang="zh-TW" altLang="en-US" dirty="0">
              <a:latin typeface="Times New Roman" pitchFamily="18" charset="0"/>
              <a:cs typeface="Times New Roman" pitchFamily="18" charset="0"/>
            </a:endParaRPr>
          </a:p>
        </p:txBody>
      </p:sp>
      <p:sp>
        <p:nvSpPr>
          <p:cNvPr id="4" name="矩形 3"/>
          <p:cNvSpPr/>
          <p:nvPr/>
        </p:nvSpPr>
        <p:spPr>
          <a:xfrm>
            <a:off x="1753369" y="5493566"/>
            <a:ext cx="4572000" cy="369332"/>
          </a:xfrm>
          <a:prstGeom prst="rect">
            <a:avLst/>
          </a:prstGeom>
        </p:spPr>
        <p:txBody>
          <a:bodyPr>
            <a:spAutoFit/>
          </a:bodyPr>
          <a:lstStyle/>
          <a:p>
            <a:endParaRPr lang="zh-TW" altLang="en-US" dirty="0"/>
          </a:p>
        </p:txBody>
      </p:sp>
      <p:grpSp>
        <p:nvGrpSpPr>
          <p:cNvPr id="5" name="群組 4"/>
          <p:cNvGrpSpPr/>
          <p:nvPr/>
        </p:nvGrpSpPr>
        <p:grpSpPr>
          <a:xfrm>
            <a:off x="4427984" y="1890389"/>
            <a:ext cx="3794770" cy="4803506"/>
            <a:chOff x="4427984" y="1890389"/>
            <a:chExt cx="3794770" cy="4803506"/>
          </a:xfrm>
        </p:grpSpPr>
        <p:pic>
          <p:nvPicPr>
            <p:cNvPr id="21506" name="Picture 2" descr="File:Italian - Orestes and Pylades with Iphigenia in Tauris - Walters 713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890389"/>
              <a:ext cx="3794770" cy="48035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7984" y="6321275"/>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72376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0" y="260648"/>
            <a:ext cx="5338936" cy="5937523"/>
          </a:xfrm>
        </p:spPr>
        <p:txBody>
          <a:bodyPr/>
          <a:lstStyle/>
          <a:p>
            <a:r>
              <a:rPr lang="en-US" altLang="zh-TW" dirty="0" smtClean="0">
                <a:latin typeface="Times New Roman" pitchFamily="18" charset="0"/>
                <a:cs typeface="Times New Roman" pitchFamily="18" charset="0"/>
              </a:rPr>
              <a:t>Suddenly, Athena appeared. She bade him let them go. He did it accordingly. </a:t>
            </a:r>
          </a:p>
          <a:p>
            <a:endParaRPr lang="en-US" altLang="zh-TW" dirty="0" smtClean="0">
              <a:latin typeface="Times New Roman" pitchFamily="18" charset="0"/>
              <a:cs typeface="Times New Roman" pitchFamily="18" charset="0"/>
            </a:endParaRPr>
          </a:p>
          <a:p>
            <a:r>
              <a:rPr lang="en-US" altLang="zh-TW" dirty="0" smtClean="0">
                <a:latin typeface="Times New Roman" pitchFamily="18" charset="0"/>
                <a:cs typeface="Times New Roman" pitchFamily="18" charset="0"/>
              </a:rPr>
              <a:t>And the Greeks’ ship left the harbor, flying under full wind and  sail to the sea beyond. </a:t>
            </a:r>
            <a:endParaRPr lang="zh-TW" altLang="en-US" dirty="0">
              <a:latin typeface="Times New Roman" pitchFamily="18" charset="0"/>
              <a:cs typeface="Times New Roman" pitchFamily="18" charset="0"/>
            </a:endParaRPr>
          </a:p>
        </p:txBody>
      </p:sp>
      <p:sp>
        <p:nvSpPr>
          <p:cNvPr id="4" name="矩形 3"/>
          <p:cNvSpPr/>
          <p:nvPr/>
        </p:nvSpPr>
        <p:spPr>
          <a:xfrm>
            <a:off x="1907704" y="6033882"/>
            <a:ext cx="4572000" cy="369332"/>
          </a:xfrm>
          <a:prstGeom prst="rect">
            <a:avLst/>
          </a:prstGeom>
        </p:spPr>
        <p:txBody>
          <a:bodyPr>
            <a:spAutoFit/>
          </a:bodyPr>
          <a:lstStyle/>
          <a:p>
            <a:endParaRPr lang="zh-TW" altLang="en-US" dirty="0"/>
          </a:p>
        </p:txBody>
      </p:sp>
      <p:grpSp>
        <p:nvGrpSpPr>
          <p:cNvPr id="7" name="群組 6"/>
          <p:cNvGrpSpPr/>
          <p:nvPr/>
        </p:nvGrpSpPr>
        <p:grpSpPr>
          <a:xfrm>
            <a:off x="5288513" y="188640"/>
            <a:ext cx="3747983" cy="6525344"/>
            <a:chOff x="5288513" y="188640"/>
            <a:chExt cx="3747983" cy="6525344"/>
          </a:xfrm>
        </p:grpSpPr>
        <p:pic>
          <p:nvPicPr>
            <p:cNvPr id="10242" name="Picture 2" descr="File:Pallas Athena statue, Vienna-4.jpg"/>
            <p:cNvPicPr>
              <a:picLocks noChangeAspect="1" noChangeArrowheads="1"/>
            </p:cNvPicPr>
            <p:nvPr/>
          </p:nvPicPr>
          <p:blipFill rotWithShape="1">
            <a:blip r:embed="rId2">
              <a:extLst>
                <a:ext uri="{28A0092B-C50C-407E-A947-70E740481C1C}">
                  <a14:useLocalDpi xmlns:a14="http://schemas.microsoft.com/office/drawing/2010/main" val="0"/>
                </a:ext>
              </a:extLst>
            </a:blip>
            <a:srcRect l="17782" r="17858" b="15959"/>
            <a:stretch/>
          </p:blipFill>
          <p:spPr bwMode="auto">
            <a:xfrm>
              <a:off x="5288513" y="188640"/>
              <a:ext cx="3747983" cy="6525344"/>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103" descr="icon_by-sa.tiff">
              <a:hlinkClick r:id="rId3"/>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513" y="6459121"/>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958668" y="6435769"/>
              <a:ext cx="1564852" cy="276999"/>
            </a:xfrm>
            <a:prstGeom prst="rect">
              <a:avLst/>
            </a:prstGeom>
          </p:spPr>
          <p:txBody>
            <a:bodyPr wrap="none">
              <a:spAutoFit/>
            </a:bodyPr>
            <a:lstStyle/>
            <a:p>
              <a:r>
                <a:rPr lang="en-US" altLang="zh-TW" sz="1200" dirty="0">
                  <a:solidFill>
                    <a:schemeClr val="dk1"/>
                  </a:solidFill>
                  <a:latin typeface="Times New Roman" panose="02020603050405020304" pitchFamily="18" charset="0"/>
                  <a:cs typeface="Times New Roman" panose="02020603050405020304" pitchFamily="18" charset="0"/>
                </a:rPr>
                <a:t>Wikipedia </a:t>
              </a:r>
              <a:r>
                <a:rPr lang="en-US" altLang="zh-TW" sz="1200" dirty="0" err="1">
                  <a:solidFill>
                    <a:schemeClr val="dk1"/>
                  </a:solidFill>
                  <a:latin typeface="Times New Roman" panose="02020603050405020304" pitchFamily="18" charset="0"/>
                  <a:cs typeface="Times New Roman" panose="02020603050405020304" pitchFamily="18" charset="0"/>
                </a:rPr>
                <a:t>Yair</a:t>
              </a:r>
              <a:r>
                <a:rPr lang="en-US" altLang="zh-TW" sz="1200" dirty="0">
                  <a:solidFill>
                    <a:schemeClr val="dk1"/>
                  </a:solidFill>
                  <a:latin typeface="Times New Roman" panose="02020603050405020304" pitchFamily="18" charset="0"/>
                  <a:cs typeface="Times New Roman" panose="02020603050405020304" pitchFamily="18" charset="0"/>
                </a:rPr>
                <a:t> </a:t>
              </a:r>
              <a:r>
                <a:rPr lang="en-US" altLang="zh-TW" sz="1200" dirty="0" err="1">
                  <a:solidFill>
                    <a:schemeClr val="dk1"/>
                  </a:solidFill>
                  <a:latin typeface="Times New Roman" panose="02020603050405020304" pitchFamily="18" charset="0"/>
                  <a:cs typeface="Times New Roman" panose="02020603050405020304" pitchFamily="18" charset="0"/>
                </a:rPr>
                <a:t>Haklai</a:t>
              </a:r>
              <a:endParaRPr lang="en-US" altLang="zh-TW" sz="1200" dirty="0">
                <a:solidFill>
                  <a:schemeClr val="dk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60641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itchFamily="18" charset="0"/>
                <a:cs typeface="Times New Roman" pitchFamily="18" charset="0"/>
              </a:rPr>
              <a:t>Discussion Questions</a:t>
            </a:r>
            <a:endParaRPr lang="zh-TW" altLang="en-US" dirty="0">
              <a:latin typeface="Times New Roman" pitchFamily="18" charset="0"/>
              <a:cs typeface="Times New Roman" pitchFamily="18" charset="0"/>
            </a:endParaRPr>
          </a:p>
        </p:txBody>
      </p:sp>
      <p:sp>
        <p:nvSpPr>
          <p:cNvPr id="3" name="內容版面配置區 2"/>
          <p:cNvSpPr>
            <a:spLocks noGrp="1"/>
          </p:cNvSpPr>
          <p:nvPr>
            <p:ph idx="1"/>
          </p:nvPr>
        </p:nvSpPr>
        <p:spPr/>
        <p:txBody>
          <a:bodyPr/>
          <a:lstStyle/>
          <a:p>
            <a:r>
              <a:rPr lang="en-US" altLang="zh-TW" dirty="0" smtClean="0">
                <a:latin typeface="Times New Roman" pitchFamily="18" charset="0"/>
                <a:cs typeface="Times New Roman" pitchFamily="18" charset="0"/>
              </a:rPr>
              <a:t>1.  If you were Orestes, would you choose to commit matricide or be a traitor to your father?</a:t>
            </a:r>
          </a:p>
          <a:p>
            <a:pPr marL="0" indent="0">
              <a:buNone/>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Or, is there any other solution? </a:t>
            </a:r>
          </a:p>
          <a:p>
            <a:endParaRPr lang="en-US" altLang="zh-TW" dirty="0">
              <a:latin typeface="Times New Roman" pitchFamily="18" charset="0"/>
              <a:cs typeface="Times New Roman" pitchFamily="18" charset="0"/>
            </a:endParaRPr>
          </a:p>
          <a:p>
            <a:r>
              <a:rPr lang="en-US" altLang="zh-TW" dirty="0" smtClean="0">
                <a:latin typeface="Times New Roman" pitchFamily="18" charset="0"/>
                <a:cs typeface="Times New Roman" pitchFamily="18" charset="0"/>
              </a:rPr>
              <a:t>2. In your opinion, what is  the most important moral lesson in this chapter? Share with your classmates. </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759451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234747546"/>
              </p:ext>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Flickr </a:t>
                      </a:r>
                      <a:r>
                        <a:rPr lang="en-US" altLang="zh-TW" sz="1200" b="0" kern="1200" dirty="0" err="1" smtClean="0">
                          <a:solidFill>
                            <a:schemeClr val="dk1"/>
                          </a:solidFill>
                          <a:latin typeface="Times New Roman" panose="02020603050405020304" pitchFamily="18" charset="0"/>
                          <a:ea typeface="+mn-ea"/>
                          <a:cs typeface="Times New Roman" panose="02020603050405020304" pitchFamily="18" charset="0"/>
                        </a:rPr>
                        <a:t>Sebastià</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200" b="0" kern="1200" dirty="0" err="1" smtClean="0">
                          <a:solidFill>
                            <a:schemeClr val="dk1"/>
                          </a:solidFill>
                          <a:latin typeface="Times New Roman" panose="02020603050405020304" pitchFamily="18" charset="0"/>
                          <a:ea typeface="+mn-ea"/>
                          <a:cs typeface="Times New Roman" panose="02020603050405020304" pitchFamily="18" charset="0"/>
                        </a:rPr>
                        <a:t>Giralt</a:t>
                      </a:r>
                      <a:endParaRPr lang="en-US" altLang="zh-TW" sz="1200" b="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b="0" dirty="0" smtClean="0">
                          <a:latin typeface="Times New Roman" panose="02020603050405020304" pitchFamily="18" charset="0"/>
                          <a:cs typeface="Times New Roman" panose="02020603050405020304" pitchFamily="18" charset="0"/>
                          <a:hlinkClick r:id="rId3"/>
                        </a:rPr>
                        <a:t>http://www.flickr.com/photos/sebastiagiralt/3225219490/</a:t>
                      </a:r>
                      <a:endParaRPr lang="en-US" altLang="zh-TW" sz="1200" b="0" dirty="0" smtClean="0">
                        <a:latin typeface="Times New Roman" panose="02020603050405020304" pitchFamily="18" charset="0"/>
                        <a:cs typeface="Times New Roman" panose="02020603050405020304" pitchFamily="18" charset="0"/>
                      </a:endParaRP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Wikipedia Giovanni Battista Tiepolo (1696-1770)</a:t>
                      </a:r>
                    </a:p>
                    <a:p>
                      <a:pPr marL="0" algn="l" defTabSz="914400" rtl="0" eaLnBrk="1" latinLnBrk="0" hangingPunct="1"/>
                      <a:r>
                        <a:rPr lang="en-US" altLang="zh-TW" sz="1200" b="0" dirty="0" smtClean="0">
                          <a:latin typeface="Times New Roman" panose="02020603050405020304" pitchFamily="18" charset="0"/>
                          <a:cs typeface="Times New Roman" panose="02020603050405020304" pitchFamily="18" charset="0"/>
                          <a:hlinkClick r:id="rId4"/>
                        </a:rPr>
                        <a:t>http://commons.wikimedia.org/wiki/File:The_Rage_of_Achilles,_by_Giovanni_Battista_Tiepolo_(1696-1770),_Italian_Rococo_painter.jpg</a:t>
                      </a:r>
                      <a:r>
                        <a:rPr lang="en-US" altLang="zh-TW" sz="1200" b="0" dirty="0" smtClean="0">
                          <a:latin typeface="Times New Roman" panose="02020603050405020304" pitchFamily="18" charset="0"/>
                          <a:cs typeface="Times New Roman" panose="02020603050405020304" pitchFamily="18" charset="0"/>
                        </a:rPr>
                        <a:t>/</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Wikipedia </a:t>
                      </a:r>
                      <a:r>
                        <a:rPr lang="en-US" altLang="zh-TW" sz="1200" b="0" kern="1200" dirty="0" err="1" smtClean="0">
                          <a:solidFill>
                            <a:schemeClr val="dk1"/>
                          </a:solidFill>
                          <a:latin typeface="Times New Roman" panose="02020603050405020304" pitchFamily="18" charset="0"/>
                          <a:ea typeface="+mn-ea"/>
                          <a:cs typeface="Times New Roman" panose="02020603050405020304" pitchFamily="18" charset="0"/>
                        </a:rPr>
                        <a:t>Gioacchino</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200" b="0" kern="1200" dirty="0" err="1" smtClean="0">
                          <a:solidFill>
                            <a:schemeClr val="dk1"/>
                          </a:solidFill>
                          <a:latin typeface="Times New Roman" panose="02020603050405020304" pitchFamily="18" charset="0"/>
                          <a:ea typeface="+mn-ea"/>
                          <a:cs typeface="Times New Roman" panose="02020603050405020304" pitchFamily="18" charset="0"/>
                        </a:rPr>
                        <a:t>Assereto</a:t>
                      </a:r>
                      <a:endParaRPr lang="en-US" altLang="zh-TW" sz="1200" b="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b="0" dirty="0" smtClean="0">
                          <a:latin typeface="Times New Roman" panose="02020603050405020304" pitchFamily="18" charset="0"/>
                          <a:cs typeface="Times New Roman" panose="02020603050405020304" pitchFamily="18" charset="0"/>
                          <a:hlinkClick r:id="rId5"/>
                        </a:rPr>
                        <a:t>http://commons.wikimedia.org/wiki/File:Tantalus_Gioacchino_Assereto_circa1640s.jpg</a:t>
                      </a:r>
                      <a:r>
                        <a:rPr lang="en-US" altLang="zh-TW" sz="1200" b="0" dirty="0" smtClean="0">
                          <a:latin typeface="Times New Roman" panose="02020603050405020304" pitchFamily="18" charset="0"/>
                          <a:cs typeface="Times New Roman" panose="02020603050405020304" pitchFamily="18" charset="0"/>
                        </a:rPr>
                        <a:t>/</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Wikigallery.org Bernard </a:t>
                      </a:r>
                      <a:r>
                        <a:rPr lang="en-US" altLang="zh-TW" sz="1200" b="0" kern="1200" dirty="0" err="1" smtClean="0">
                          <a:solidFill>
                            <a:schemeClr val="dk1"/>
                          </a:solidFill>
                          <a:latin typeface="Times New Roman" panose="02020603050405020304" pitchFamily="18" charset="0"/>
                          <a:ea typeface="+mn-ea"/>
                          <a:cs typeface="Times New Roman" panose="02020603050405020304" pitchFamily="18" charset="0"/>
                        </a:rPr>
                        <a:t>Picart</a:t>
                      </a:r>
                      <a:endParaRPr lang="en-US" altLang="zh-TW" sz="1200" b="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b="0" dirty="0" smtClean="0">
                          <a:latin typeface="Times New Roman" panose="02020603050405020304" pitchFamily="18" charset="0"/>
                          <a:cs typeface="Times New Roman" panose="02020603050405020304" pitchFamily="18" charset="0"/>
                          <a:hlinkClick r:id="rId6"/>
                        </a:rPr>
                        <a:t>http://www.wikigallery.org/wiki/painting_231869/Bernard-Picart/page-1</a:t>
                      </a:r>
                      <a:endParaRPr lang="zh-TW" altLang="en-US" sz="1200" b="0" dirty="0" smtClean="0">
                        <a:latin typeface="Times New Roman" panose="02020603050405020304" pitchFamily="18" charset="0"/>
                        <a:cs typeface="Times New Roman" panose="02020603050405020304" pitchFamily="18" charset="0"/>
                      </a:endParaRP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Wikipedia </a:t>
                      </a:r>
                      <a:r>
                        <a:rPr lang="en-US" altLang="zh-TW" sz="1200" b="0" kern="1200" dirty="0" err="1" smtClean="0">
                          <a:solidFill>
                            <a:schemeClr val="dk1"/>
                          </a:solidFill>
                          <a:latin typeface="Times New Roman" panose="02020603050405020304" pitchFamily="18" charset="0"/>
                          <a:ea typeface="+mn-ea"/>
                          <a:cs typeface="Times New Roman" panose="02020603050405020304" pitchFamily="18" charset="0"/>
                        </a:rPr>
                        <a:t>Ruchhöft-Plau</a:t>
                      </a:r>
                      <a:endParaRPr lang="en-US" altLang="zh-TW" sz="1200" b="0" kern="1200" dirty="0" smtClean="0">
                        <a:solidFill>
                          <a:schemeClr val="dk1"/>
                        </a:solidFill>
                        <a:latin typeface="Times New Roman" panose="02020603050405020304" pitchFamily="18" charset="0"/>
                        <a:ea typeface="+mn-ea"/>
                        <a:cs typeface="Times New Roman" panose="02020603050405020304" pitchFamily="18" charset="0"/>
                      </a:endParaRPr>
                    </a:p>
                    <a:p>
                      <a:r>
                        <a:rPr lang="en-US" altLang="zh-TW" sz="1200" b="0" dirty="0" smtClean="0">
                          <a:latin typeface="Times New Roman" panose="02020603050405020304" pitchFamily="18" charset="0"/>
                          <a:cs typeface="Times New Roman" panose="02020603050405020304" pitchFamily="18" charset="0"/>
                          <a:hlinkClick r:id="rId7"/>
                        </a:rPr>
                        <a:t>http://commons.wikimedia.org/wiki/File:Neustrelitz-goetter2-niobe.jpg</a:t>
                      </a:r>
                      <a:endParaRPr lang="zh-TW" altLang="en-US" sz="1200" b="0" dirty="0" smtClean="0">
                        <a:latin typeface="Times New Roman" panose="02020603050405020304" pitchFamily="18" charset="0"/>
                        <a:cs typeface="Times New Roman" panose="02020603050405020304" pitchFamily="18" charset="0"/>
                      </a:endParaRP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Wikipedia Jacques-Louis David (1748–1825)</a:t>
                      </a:r>
                    </a:p>
                    <a:p>
                      <a:r>
                        <a:rPr lang="en-US" altLang="zh-TW" sz="1200" b="0" dirty="0" smtClean="0">
                          <a:latin typeface="Times New Roman" panose="02020603050405020304" pitchFamily="18" charset="0"/>
                          <a:cs typeface="Times New Roman" panose="02020603050405020304" pitchFamily="18" charset="0"/>
                          <a:hlinkClick r:id="rId8"/>
                        </a:rPr>
                        <a:t>http://commons.wikimedia.org/wiki/File:Niobe_JacquesLouisDavid_1772_Dallas_Museum_of_Art.jpg</a:t>
                      </a:r>
                      <a:r>
                        <a:rPr lang="en-US" altLang="zh-TW" sz="1200" b="0" dirty="0" smtClean="0">
                          <a:latin typeface="Times New Roman" panose="02020603050405020304" pitchFamily="18" charset="0"/>
                          <a:cs typeface="Times New Roman" panose="02020603050405020304" pitchFamily="18" charset="0"/>
                        </a:rPr>
                        <a:t>/</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26"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8575" y="41487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4" y="592940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3" y="50131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4667" y="23485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4" y="32129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farm4.staticflickr.com/3129/3225219490_f1220551a6_z.jpg?zz=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5575" y="1202492"/>
            <a:ext cx="720000" cy="786348"/>
          </a:xfrm>
          <a:prstGeom prst="rect">
            <a:avLst/>
          </a:prstGeom>
          <a:noFill/>
          <a:extLst>
            <a:ext uri="{909E8E84-426E-40DD-AFC4-6F175D3DCCD1}">
              <a14:hiddenFill xmlns:a14="http://schemas.microsoft.com/office/drawing/2010/main">
                <a:solidFill>
                  <a:srgbClr val="FFFFFF"/>
                </a:solidFill>
              </a14:hiddenFill>
            </a:ext>
          </a:extLst>
        </p:spPr>
      </p:pic>
      <p:pic>
        <p:nvPicPr>
          <p:cNvPr id="19" name="圖片 106" descr="icon_by-nc-sa.tiff">
            <a:hlinkClick r:id="rId12"/>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88862" y="1469666"/>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File:The Rage of Achilles, by Giovanni Battista Tiepolo (1696-1770), Italian Rococo painter.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0300" y="2132936"/>
            <a:ext cx="1023664"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Tantalus Gioacchino Assereto circa1640s.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93371" y="3033157"/>
            <a:ext cx="602204"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ntalus Torment, 1731 - Bernard Picart"/>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31018" y="3933056"/>
            <a:ext cx="52690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le:Neustrelitz-goetter2-niobe.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13562" y="4797152"/>
            <a:ext cx="53489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Niobe JacquesLouisDavid 1772 Dallas Museum of Art.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4547" y="5749582"/>
            <a:ext cx="922055"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6896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970436046"/>
              </p:ext>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Wikigallery.org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Anicet</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-Charles-Gabriel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Lemonnier</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3"/>
                        </a:rPr>
                        <a:t>http://www.wikigallery.org/wiki/painting_127483/Anicet-Charles-Gabriel-Lemonnier/page-1</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Flickr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marcoderksen</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4"/>
                        </a:rPr>
                        <a:t>http://www.flickr.com/photos/marketingfacts/7014585241/</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Flickr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phil</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dokas</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5"/>
                        </a:rPr>
                        <a:t>http://www.flickr.com/photos/dokas/4094805058/</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DieBuche</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6"/>
                        </a:rPr>
                        <a:t>http://commons.wikimedia.org/wiki/File:594px-MaskeAgamemnon-MOD.jpg</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Flickr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mharrsch</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7"/>
                        </a:rPr>
                        <a:t>http://www.flickr.com/photos/mharrsch/13300552/</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Henri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Motte</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8"/>
                        </a:rPr>
                        <a:t>http://commons.wikimedia.org/wiki/File:Beware_of_Greeks_bearing_gifts.jpg</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20"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4" y="592940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4667" y="1412453"/>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pollo and Diana Attacking Niobe and her Children 1772 - Anicet-Charles-Gabriel Lemonni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1600" y="1232634"/>
            <a:ext cx="590182" cy="7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farm8.staticflickr.com/7040/7014585241_a1c1122ec0_z.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5846" y="2168738"/>
            <a:ext cx="108169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104" descr="icon_by-nc.tiff">
            <a:hlinkClick r:id="rId13"/>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04954" y="2402738"/>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http://farm3.staticflickr.com/2565/4094805058_0b5d59e5a5_z.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5378" y="3033157"/>
            <a:ext cx="482625" cy="72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圖片 106" descr="icon_by-nc-sa.tiff">
            <a:hlinkClick r:id="rId16"/>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388862" y="3284984"/>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File:594px-MaskeAgamemnon-MOD.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11726" y="3968938"/>
            <a:ext cx="70993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圖片 103" descr="icon_by-sa.tiff">
            <a:hlinkClick r:id="rId19"/>
          </p:cNvPr>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390043" y="4202938"/>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http://farm1.staticflickr.com/9/13300552_30cc8abcaf_o.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96691" y="4797152"/>
            <a:ext cx="54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106" descr="icon_by-nc-sa.tiff">
            <a:hlinkClick r:id="rId16"/>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01561" y="5085184"/>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File:Beware of Greeks bearing gifts.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15145" y="5733336"/>
            <a:ext cx="1048543"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1525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866921626"/>
              </p:ext>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Wikipedia Evelyn De Morgan (1855–1919)</a:t>
                      </a: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hlinkClick r:id="rId3"/>
                        </a:rPr>
                        <a:t>http://commons.wikimedia.org/wiki/File:Cassandra1.jpeg</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Wikigallery.org John </a:t>
                      </a:r>
                      <a:r>
                        <a:rPr lang="en-US" altLang="zh-TW" sz="1200" b="0" kern="1200" dirty="0" err="1" smtClean="0">
                          <a:solidFill>
                            <a:schemeClr val="dk1"/>
                          </a:solidFill>
                          <a:latin typeface="Times New Roman" panose="02020603050405020304" pitchFamily="18" charset="0"/>
                          <a:ea typeface="+mn-ea"/>
                          <a:cs typeface="Times New Roman" panose="02020603050405020304" pitchFamily="18" charset="0"/>
                        </a:rPr>
                        <a:t>Maler</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 Collier</a:t>
                      </a: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hlinkClick r:id="rId4"/>
                        </a:rPr>
                        <a:t>http://www.wikigallery.org/wiki/painting_145333/John-Maler-Collier/page-1</a:t>
                      </a:r>
                      <a:endParaRPr lang="en-US" altLang="zh-TW" sz="1200" b="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Wikipedia Anselm Feuerbach (1829–1880)</a:t>
                      </a: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hlinkClick r:id="rId5"/>
                        </a:rPr>
                        <a:t>http://en.wikipedia.org/wiki/File:Feuerbach_Iphigenie1.jpg</a:t>
                      </a:r>
                      <a:endParaRPr lang="en-US" altLang="zh-TW" sz="1200" b="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Wikipedia Luis </a:t>
                      </a:r>
                      <a:r>
                        <a:rPr lang="en-US" altLang="zh-TW" sz="1200" b="0" kern="1200" dirty="0" err="1" smtClean="0">
                          <a:solidFill>
                            <a:schemeClr val="dk1"/>
                          </a:solidFill>
                          <a:latin typeface="Times New Roman" panose="02020603050405020304" pitchFamily="18" charset="0"/>
                          <a:ea typeface="+mn-ea"/>
                          <a:cs typeface="Times New Roman" panose="02020603050405020304" pitchFamily="18" charset="0"/>
                        </a:rPr>
                        <a:t>García</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200" b="0" kern="1200" dirty="0" err="1" smtClean="0">
                          <a:solidFill>
                            <a:schemeClr val="dk1"/>
                          </a:solidFill>
                          <a:latin typeface="Times New Roman" panose="02020603050405020304" pitchFamily="18" charset="0"/>
                          <a:ea typeface="+mn-ea"/>
                          <a:cs typeface="Times New Roman" panose="02020603050405020304" pitchFamily="18" charset="0"/>
                        </a:rPr>
                        <a:t>Zaqarbal</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a:t>
                      </a: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hlinkClick r:id="rId6"/>
                        </a:rPr>
                        <a:t>http://commons.wikimedia.org/wiki/File:Grupo_de_San_Ildefonso_(Museo_del_Prado)_02.jpg</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Wikipedia Frederic Leighton (1830–1896)</a:t>
                      </a: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hlinkClick r:id="rId7"/>
                        </a:rPr>
                        <a:t>http://commons.wikimedia.org/wiki/File:1869_Frederic_Leighton_-_Electra_at_the_Tomb_of_Agamemnon.jpg</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Wikipedia Alfred Church</a:t>
                      </a:r>
                    </a:p>
                    <a:p>
                      <a:pPr marL="0" algn="l" defTabSz="914400" rtl="0" eaLnBrk="1" latinLnBrk="0" hangingPunct="1"/>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hlinkClick r:id="rId8"/>
                        </a:rPr>
                        <a:t>http://commons.wikimedia.org/wiki/File:The_Murder_Of_Agamemnon_-_Project_Gutenberg_eText_14994.png</a:t>
                      </a:r>
                      <a:r>
                        <a:rPr lang="en-US" altLang="zh-TW" sz="1200" b="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b="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20"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4" y="592940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3" y="50131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4667" y="23485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4" y="32129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File:Cassandra1.jpe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3608" y="1196752"/>
            <a:ext cx="34016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4667" y="1412453"/>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lytemnestra I - John Maler Collie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8223" y="2132856"/>
            <a:ext cx="417818"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ile:Feuerbach Iphigenie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61871" y="3033157"/>
            <a:ext cx="503639"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ile:Grupo de San Ildefonso (Museo del Prado) 0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80938" y="3933056"/>
            <a:ext cx="47238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圖片 103" descr="icon_by-sa.tiff">
            <a:hlinkClick r:id="rId15"/>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90043" y="4202938"/>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0" descr="File:1869 Frederic Leighton - Electra at the Tomb of Agamemnon.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2656" y="4833357"/>
            <a:ext cx="3581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File:The Murder Of Agamemnon - Project Gutenberg eText 14994.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61615" y="5733336"/>
            <a:ext cx="130415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6861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923552748"/>
              </p:ext>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John Collier (1850–1934)</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3"/>
                        </a:rPr>
                        <a:t>http://en.wikipedia.org/wiki/File:Clytemnestra1.jpg</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William-</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Adolphe</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Bouguereau</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(1825–1905)</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4"/>
                        </a:rPr>
                        <a:t>http://en.wikipedia.org/wiki/File:William-Adolphe_Bouguereau_(1825-1905)_-_The_Remorse_of_Orestes_(1862).jpg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Python</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5"/>
                        </a:rPr>
                        <a:t>http://en.wikipedia.org/wiki/File:Orestes_Delphi_BM_GR1917.12-10.1.jpg</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Eumenides</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Painter</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6"/>
                        </a:rPr>
                        <a:t>http://commons.wikimedia.org/wiki/File:Orestes_Apollo_Louvre_Cp710.jpg</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Marie-</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Lan</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Nguyen</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7"/>
                        </a:rPr>
                        <a:t>http://en.wikipedia.org/wiki/File:Diane_de_Versailles_Leochares.jpg</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François Perrier (1594–1649)</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8"/>
                        </a:rPr>
                        <a:t>http://en.wikipedia.org/wiki/File:The_Sacrifice_of_Iphigenia.jpg</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26"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8575" y="41487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4" y="592940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3" y="50131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4667" y="23485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4" y="32129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File:Clytemnestra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3608" y="1235666"/>
            <a:ext cx="42985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4667" y="1412453"/>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File:William-Adolphe Bouguereau (1825-1905) - The Remorse of Orestes (186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0453" y="2132856"/>
            <a:ext cx="81616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ile:Orestes Delphi BM GR1917.12-10.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99672" y="303315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File:Orestes Apollo Louvre Cp710.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7552" y="3933056"/>
            <a:ext cx="79212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ile:Diane de Versailles Leochares.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05459" y="4797152"/>
            <a:ext cx="468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File:The Sacrifice of Iphigenia.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71600" y="5733336"/>
            <a:ext cx="528881"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9676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144531415"/>
              </p:ext>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John Singer Sargent (1856–1925)</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3"/>
                        </a:rPr>
                        <a:t>http://en.wikipedia.org/wiki/File:Singer_Sargent,_John_-_Orestes_Pursued_by_the_Furies_-_1921.jpg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Benjamin West (1738–1820)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4"/>
                        </a:rPr>
                        <a:t>http://commons.wikimedia.org/wiki/File:Pylades_and_Orestes_Brought_as_Victims_before_Iphigenia_1766_Benjamin_West.jpg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W. V.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Kaulbach</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5"/>
                        </a:rPr>
                        <a:t>http://commons.wikimedia.org/wiki/File:Iphigenia_and_Her_Brother_Orestes_(The_Works_of_J._W._von_Goethe,_Volume_11).png</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Wikigallery.org Angelica Kauffmann</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6"/>
                        </a:rPr>
                        <a:t>http://www.wikigallery.org/wiki/painting_198432/Angelica-Kauffmann/page-1</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Angelica Kauffman (1741–1807)</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7"/>
                        </a:rPr>
                        <a:t>http://en.wikipedia.org/wiki/File:Goethe_Iphigenia_in_Tauris_1803.jpg</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Walters Art Museum</a:t>
                      </a: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hlinkClick r:id="rId8"/>
                        </a:rPr>
                        <a:t>http://commons.wikimedia.org/wiki/File:Italian_-_Orestes_and_Pylades_with_Iphigenia_in_Tauris_-_Walters_71348.jpg</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26"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68575" y="41487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4" y="5929401"/>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3" y="50131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4667" y="2348557"/>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1274" y="32129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0" descr="Wiki publicDomain">
            <a:hlinkClick r:id="rId9"/>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4667" y="1412453"/>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File:Singer Sargent, John - Orestes Pursued by the Furies - 192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9592" y="1232634"/>
            <a:ext cx="646678"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le:Pylades and Orestes Brought as Victims before Iphigenia 1766 Benjamin West.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3280" y="2132856"/>
            <a:ext cx="919302"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Iphigenia and Her Brother Orestes (The Works of J. W. von Goethe, Volume 1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0064" y="3033157"/>
            <a:ext cx="5676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ccontius and Cydippe before the altar of Diana - Angelica Kauffman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80064" y="3933056"/>
            <a:ext cx="538909"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ile:Goethe Iphigenia in Tauris 1803.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6669" y="4833357"/>
            <a:ext cx="95439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ile:Italian - Orestes and Pylades with Iphigenia in Tauris - Walters 71348.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65118" y="5733336"/>
            <a:ext cx="5688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3829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107504" y="549003"/>
            <a:ext cx="4536504" cy="6048349"/>
          </a:xfrm>
        </p:spPr>
        <p:txBody>
          <a:bodyPr>
            <a:normAutofit/>
          </a:bodyPr>
          <a:lstStyle/>
          <a:p>
            <a:r>
              <a:rPr lang="en-US" altLang="zh-TW" dirty="0" smtClean="0">
                <a:latin typeface="Times New Roman" pitchFamily="18" charset="0"/>
                <a:cs typeface="Times New Roman" pitchFamily="18" charset="0"/>
              </a:rPr>
              <a:t>In the underworld, he was punished to be within reach of water he cannot drink, food he cannot eat. Thus he stood forever, his undying throat </a:t>
            </a:r>
            <a:br>
              <a:rPr lang="en-US" altLang="zh-TW" dirty="0" smtClean="0">
                <a:latin typeface="Times New Roman" pitchFamily="18" charset="0"/>
                <a:cs typeface="Times New Roman" pitchFamily="18" charset="0"/>
              </a:rPr>
            </a:br>
            <a:r>
              <a:rPr lang="en-US" altLang="zh-TW" dirty="0" smtClean="0">
                <a:latin typeface="Times New Roman" pitchFamily="18" charset="0"/>
                <a:cs typeface="Times New Roman" pitchFamily="18" charset="0"/>
              </a:rPr>
              <a:t>always athirst, his hunger in the midst of plenty never satisfied. </a:t>
            </a:r>
            <a:endParaRPr lang="zh-TW" altLang="en-US" dirty="0">
              <a:latin typeface="Times New Roman" pitchFamily="18" charset="0"/>
              <a:cs typeface="Times New Roman" pitchFamily="18" charset="0"/>
            </a:endParaRPr>
          </a:p>
        </p:txBody>
      </p:sp>
      <p:sp>
        <p:nvSpPr>
          <p:cNvPr id="4" name="矩形 3"/>
          <p:cNvSpPr/>
          <p:nvPr/>
        </p:nvSpPr>
        <p:spPr>
          <a:xfrm>
            <a:off x="457200" y="5714872"/>
            <a:ext cx="4572000" cy="369332"/>
          </a:xfrm>
          <a:prstGeom prst="rect">
            <a:avLst/>
          </a:prstGeom>
        </p:spPr>
        <p:txBody>
          <a:bodyPr>
            <a:spAutoFit/>
          </a:bodyPr>
          <a:lstStyle/>
          <a:p>
            <a:endParaRPr lang="zh-TW" altLang="en-US" dirty="0"/>
          </a:p>
        </p:txBody>
      </p:sp>
      <p:grpSp>
        <p:nvGrpSpPr>
          <p:cNvPr id="5" name="群組 4"/>
          <p:cNvGrpSpPr/>
          <p:nvPr/>
        </p:nvGrpSpPr>
        <p:grpSpPr>
          <a:xfrm>
            <a:off x="4572000" y="548680"/>
            <a:ext cx="4464496" cy="6120680"/>
            <a:chOff x="4572000" y="260648"/>
            <a:chExt cx="4464496" cy="6120680"/>
          </a:xfrm>
        </p:grpSpPr>
        <p:pic>
          <p:nvPicPr>
            <p:cNvPr id="3074" name="Picture 2" descr="Tantalus Torment, 1731 - Bernard Pic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60648"/>
              <a:ext cx="4464496" cy="61005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6020965"/>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53206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91" y="79138"/>
            <a:ext cx="3376245" cy="523220"/>
          </a:xfrm>
          <a:prstGeom prst="rect">
            <a:avLst/>
          </a:prstGeom>
        </p:spPr>
        <p:txBody>
          <a:bodyPr wrap="none">
            <a:spAutoFit/>
          </a:bodyPr>
          <a:lstStyle/>
          <a:p>
            <a:pPr>
              <a:defRPr/>
            </a:pPr>
            <a:r>
              <a:rPr lang="en-US" altLang="zh-TW"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rPr>
              <a:t>Copyright Declaration</a:t>
            </a:r>
            <a:endParaRPr lang="zh-TW" altLang="en-US" sz="2800" b="1" spc="-100" dirty="0">
              <a:ln w="3200">
                <a:solidFill>
                  <a:schemeClr val="bg2">
                    <a:shade val="75000"/>
                    <a:alpha val="25000"/>
                  </a:schemeClr>
                </a:solidFill>
                <a:prstDash val="solid"/>
                <a:round/>
              </a:ln>
              <a:solidFill>
                <a:schemeClr val="accent5">
                  <a:lumMod val="75000"/>
                </a:schemeClr>
              </a:solidFill>
              <a:effectLst>
                <a:innerShdw blurRad="50800" dist="25400" dir="13500000">
                  <a:prstClr val="black">
                    <a:alpha val="70000"/>
                  </a:prstClr>
                </a:innerShdw>
              </a:effectLst>
              <a:latin typeface="Times New Roman" panose="02020603050405020304" pitchFamily="18" charset="0"/>
              <a:ea typeface="+mj-ea"/>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403634782"/>
              </p:ext>
            </p:extLst>
          </p:nvPr>
        </p:nvGraphicFramePr>
        <p:xfrm>
          <a:off x="404813" y="687388"/>
          <a:ext cx="8459787" cy="5840415"/>
        </p:xfrm>
        <a:graphic>
          <a:graphicData uri="http://schemas.openxmlformats.org/drawingml/2006/table">
            <a:tbl>
              <a:tblPr firstRow="1" bandRow="1">
                <a:tableStyleId>{5C22544A-7EE6-4342-B048-85BDC9FD1C3A}</a:tableStyleId>
              </a:tblPr>
              <a:tblGrid>
                <a:gridCol w="1619959"/>
                <a:gridCol w="1439964"/>
                <a:gridCol w="5399864"/>
              </a:tblGrid>
              <a:tr h="4399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Work</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License</a:t>
                      </a:r>
                    </a:p>
                  </a:txBody>
                  <a:tcPr marL="91438" marR="91438" marT="45732" marB="4573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kern="1200" dirty="0" smtClean="0">
                          <a:solidFill>
                            <a:schemeClr val="tx1"/>
                          </a:solidFill>
                          <a:latin typeface="Times New Roman" panose="02020603050405020304" pitchFamily="18" charset="0"/>
                          <a:ea typeface="+mn-ea"/>
                          <a:cs typeface="Times New Roman" panose="02020603050405020304" pitchFamily="18" charset="0"/>
                        </a:rPr>
                        <a:t>Author/Source</a:t>
                      </a:r>
                      <a:endParaRPr kumimoji="1" lang="zh-TW" altLang="en-US" sz="1600" b="0" i="0" u="none" strike="noStrike" cap="none" normalizeH="0" baseline="0" dirty="0" smtClean="0">
                        <a:ln>
                          <a:noFill/>
                        </a:ln>
                        <a:solidFill>
                          <a:srgbClr val="990000"/>
                        </a:solidFill>
                        <a:effectLst/>
                        <a:latin typeface="Times New Roman" panose="02020603050405020304" pitchFamily="18" charset="0"/>
                        <a:ea typeface="標楷體" pitchFamily="65" charset="-120"/>
                        <a:cs typeface="Times New Roman" panose="02020603050405020304" pitchFamily="18" charset="0"/>
                      </a:endParaRPr>
                    </a:p>
                  </a:txBody>
                  <a:tcPr marL="91438" marR="91438" marT="45732" marB="45732" anchor="ctr" horzOverflow="overflow"/>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Wikipedia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Yair</a:t>
                      </a:r>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TW" sz="1200" kern="1200" dirty="0" err="1" smtClean="0">
                          <a:solidFill>
                            <a:schemeClr val="dk1"/>
                          </a:solidFill>
                          <a:latin typeface="Times New Roman" panose="02020603050405020304" pitchFamily="18" charset="0"/>
                          <a:ea typeface="+mn-ea"/>
                          <a:cs typeface="Times New Roman" panose="02020603050405020304" pitchFamily="18" charset="0"/>
                        </a:rPr>
                        <a:t>Haklai</a:t>
                      </a:r>
                      <a:endParaRPr lang="en-US" altLang="zh-TW" sz="1200" kern="1200" dirty="0" smtClean="0">
                        <a:solidFill>
                          <a:schemeClr val="dk1"/>
                        </a:solidFill>
                        <a:latin typeface="Times New Roman" panose="02020603050405020304" pitchFamily="18" charset="0"/>
                        <a:ea typeface="+mn-ea"/>
                        <a:cs typeface="Times New Roman" panose="02020603050405020304" pitchFamily="18" charset="0"/>
                      </a:endParaRPr>
                    </a:p>
                    <a:p>
                      <a:r>
                        <a:rPr lang="en-US" altLang="zh-TW" sz="1200" dirty="0" smtClean="0">
                          <a:latin typeface="Times New Roman" panose="02020603050405020304" pitchFamily="18" charset="0"/>
                          <a:cs typeface="Times New Roman" panose="02020603050405020304" pitchFamily="18" charset="0"/>
                          <a:hlinkClick r:id="rId3"/>
                        </a:rPr>
                        <a:t>http://commons.wikimedia.org/wiki/File:Pallas_Athena_statue,_Vienna-4.jpg</a:t>
                      </a:r>
                      <a:endParaRPr lang="zh-TW" altLang="en-US" sz="1200" dirty="0" smtClean="0">
                        <a:latin typeface="Times New Roman" panose="02020603050405020304" pitchFamily="18" charset="0"/>
                        <a:cs typeface="Times New Roman" panose="02020603050405020304" pitchFamily="18" charset="0"/>
                      </a:endParaRPr>
                    </a:p>
                    <a:p>
                      <a:pPr marL="0" algn="l" defTabSz="914400" rtl="0" eaLnBrk="1" latinLnBrk="0" hangingPunct="1"/>
                      <a:r>
                        <a:rPr lang="en-US" altLang="zh-TW" sz="1200" kern="1200" dirty="0" smtClean="0">
                          <a:solidFill>
                            <a:schemeClr val="dk1"/>
                          </a:solidFill>
                          <a:latin typeface="Times New Roman" panose="02020603050405020304" pitchFamily="18" charset="0"/>
                          <a:ea typeface="+mn-ea"/>
                          <a:cs typeface="Times New Roman" panose="02020603050405020304" pitchFamily="18" charset="0"/>
                        </a:rPr>
                        <a:t>2013/10//15 visited</a:t>
                      </a:r>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r h="900080">
                <a:tc>
                  <a:txBody>
                    <a:bodyPr/>
                    <a:lstStyle/>
                    <a:p>
                      <a:endParaRPr lang="zh-TW" altLang="en-US" sz="1800" dirty="0"/>
                    </a:p>
                  </a:txBody>
                  <a:tcPr marL="91438" marR="91438" marT="45724" marB="45724"/>
                </a:tc>
                <a:tc>
                  <a:txBody>
                    <a:bodyPr/>
                    <a:lstStyle/>
                    <a:p>
                      <a:endParaRPr lang="zh-TW" altLang="en-US" sz="1800" dirty="0"/>
                    </a:p>
                  </a:txBody>
                  <a:tcPr marL="91438" marR="91438" marT="45724" marB="45724"/>
                </a:tc>
                <a:tc>
                  <a:txBody>
                    <a:bodyPr/>
                    <a:lstStyle/>
                    <a:p>
                      <a:pPr marL="0" algn="l" defTabSz="914400" rtl="0" eaLnBrk="1" latinLnBrk="0" hangingPunct="1"/>
                      <a:endParaRPr lang="zh-TW" altLang="en-US" sz="1200" kern="1200" dirty="0" smtClean="0">
                        <a:solidFill>
                          <a:schemeClr val="dk1"/>
                        </a:solidFill>
                        <a:latin typeface="Times New Roman" panose="02020603050405020304" pitchFamily="18" charset="0"/>
                        <a:ea typeface="+mn-ea"/>
                        <a:cs typeface="Times New Roman" panose="02020603050405020304" pitchFamily="18" charset="0"/>
                      </a:endParaRPr>
                    </a:p>
                  </a:txBody>
                  <a:tcPr marL="91438" marR="91438" marT="45724" marB="45724" anchor="ctr"/>
                </a:tc>
              </a:tr>
            </a:tbl>
          </a:graphicData>
        </a:graphic>
      </p:graphicFrame>
      <p:sp>
        <p:nvSpPr>
          <p:cNvPr id="5122" name="AutoShape 2" descr="photo"/>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4" name="Rectangle 4"/>
          <p:cNvSpPr>
            <a:spLocks noChangeArrowheads="1"/>
          </p:cNvSpPr>
          <p:nvPr/>
        </p:nvSpPr>
        <p:spPr bwMode="auto">
          <a:xfrm>
            <a:off x="-7938" y="0"/>
            <a:ext cx="9144001" cy="0"/>
          </a:xfrm>
          <a:prstGeom prst="rect">
            <a:avLst/>
          </a:prstGeom>
          <a:solidFill>
            <a:srgbClr val="000000"/>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t/>
            </a:r>
            <a:br>
              <a:rPr kumimoji="1" lang="zh-TW" altLang="zh-TW" sz="900" b="0" i="0" u="none" strike="noStrike" cap="none" normalizeH="0" baseline="0" smtClean="0">
                <a:ln>
                  <a:noFill/>
                </a:ln>
                <a:solidFill>
                  <a:srgbClr val="000000"/>
                </a:solidFill>
                <a:effectLst/>
                <a:latin typeface="Arial" pitchFamily="34" charset="0"/>
                <a:ea typeface="新細明體" pitchFamily="18" charset="-120"/>
                <a:cs typeface="Arial" pitchFamily="34" charset="0"/>
              </a:rPr>
            </a:b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3074" name="Picture 2" descr="File:Pallas Athena statue, Vienna-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071" y="1235666"/>
            <a:ext cx="54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03" descr="icon_by-sa.tiff">
            <a:hlinkClick r:id="rId5"/>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0043" y="1484784"/>
            <a:ext cx="718200" cy="2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4606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p:txBody>
          <a:bodyPr/>
          <a:lstStyle/>
          <a:p>
            <a:r>
              <a:rPr lang="en-US" altLang="zh-TW" dirty="0" smtClean="0">
                <a:latin typeface="Times New Roman" pitchFamily="18" charset="0"/>
                <a:cs typeface="Times New Roman" pitchFamily="18" charset="0"/>
              </a:rPr>
              <a:t>His son </a:t>
            </a:r>
            <a:r>
              <a:rPr lang="en-US" altLang="zh-TW" dirty="0" err="1" smtClean="0">
                <a:latin typeface="Times New Roman" pitchFamily="18" charset="0"/>
                <a:cs typeface="Times New Roman" pitchFamily="18" charset="0"/>
              </a:rPr>
              <a:t>Pelops</a:t>
            </a:r>
            <a:r>
              <a:rPr lang="en-US" altLang="zh-TW" dirty="0" smtClean="0">
                <a:latin typeface="Times New Roman" pitchFamily="18" charset="0"/>
                <a:cs typeface="Times New Roman" pitchFamily="18" charset="0"/>
              </a:rPr>
              <a:t> was restored to life by the gods, but they had to build a shoulder for him out of ivory for one of the goddesses, some say Demeter, some Thetis, inadvertently had eaten of the dish. Hence, when the boy’s limbs were reassembled one shoulder was wanting.</a:t>
            </a:r>
            <a:endParaRPr lang="zh-TW"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404452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23827"/>
            <a:ext cx="8229600" cy="1143000"/>
          </a:xfrm>
        </p:spPr>
        <p:txBody>
          <a:bodyPr/>
          <a:lstStyle/>
          <a:p>
            <a:r>
              <a:rPr lang="en-US" altLang="zh-TW" dirty="0" smtClean="0"/>
              <a:t> </a:t>
            </a:r>
            <a:endParaRPr lang="zh-TW" altLang="en-US" dirty="0"/>
          </a:p>
        </p:txBody>
      </p:sp>
      <p:sp>
        <p:nvSpPr>
          <p:cNvPr id="3" name="內容版面配置區 2"/>
          <p:cNvSpPr>
            <a:spLocks noGrp="1"/>
          </p:cNvSpPr>
          <p:nvPr>
            <p:ph idx="1"/>
          </p:nvPr>
        </p:nvSpPr>
        <p:spPr>
          <a:xfrm>
            <a:off x="395536" y="980728"/>
            <a:ext cx="8229600" cy="4525963"/>
          </a:xfrm>
        </p:spPr>
        <p:txBody>
          <a:bodyPr>
            <a:normAutofit lnSpcReduction="10000"/>
          </a:bodyPr>
          <a:lstStyle/>
          <a:p>
            <a:r>
              <a:rPr lang="en-US" altLang="zh-TW" dirty="0" err="1" smtClean="0">
                <a:latin typeface="Times New Roman" pitchFamily="18" charset="0"/>
                <a:cs typeface="Times New Roman" pitchFamily="18" charset="0"/>
              </a:rPr>
              <a:t>Pelops</a:t>
            </a:r>
            <a:r>
              <a:rPr lang="en-US" altLang="zh-TW" dirty="0" smtClean="0">
                <a:latin typeface="Times New Roman" pitchFamily="18" charset="0"/>
                <a:cs typeface="Times New Roman" pitchFamily="18" charset="0"/>
              </a:rPr>
              <a:t> was the only one of Tantalus’ descendants not marked out by misfortune. </a:t>
            </a:r>
            <a:br>
              <a:rPr lang="en-US" altLang="zh-TW" dirty="0" smtClean="0">
                <a:latin typeface="Times New Roman" pitchFamily="18" charset="0"/>
                <a:cs typeface="Times New Roman" pitchFamily="18" charset="0"/>
              </a:rPr>
            </a:br>
            <a:r>
              <a:rPr lang="en-US" altLang="zh-TW" dirty="0" err="1" smtClean="0">
                <a:latin typeface="Times New Roman" pitchFamily="18" charset="0"/>
                <a:cs typeface="Times New Roman" pitchFamily="18" charset="0"/>
              </a:rPr>
              <a:t>Pelops</a:t>
            </a:r>
            <a:r>
              <a:rPr lang="en-US" altLang="zh-TW" dirty="0" smtClean="0">
                <a:latin typeface="Times New Roman" pitchFamily="18" charset="0"/>
                <a:cs typeface="Times New Roman" pitchFamily="18" charset="0"/>
              </a:rPr>
              <a:t> killed the charioteer, </a:t>
            </a:r>
            <a:r>
              <a:rPr lang="en-US" altLang="zh-TW" dirty="0" err="1" smtClean="0">
                <a:latin typeface="Times New Roman" pitchFamily="18" charset="0"/>
                <a:cs typeface="Times New Roman" pitchFamily="18" charset="0"/>
              </a:rPr>
              <a:t>Myrtilus</a:t>
            </a:r>
            <a:r>
              <a:rPr lang="en-US" altLang="zh-TW" dirty="0" smtClean="0">
                <a:latin typeface="Times New Roman" pitchFamily="18" charset="0"/>
                <a:cs typeface="Times New Roman" pitchFamily="18" charset="0"/>
              </a:rPr>
              <a:t>, and </a:t>
            </a:r>
            <a:r>
              <a:rPr lang="en-US" altLang="zh-TW" dirty="0" err="1" smtClean="0">
                <a:latin typeface="Times New Roman" pitchFamily="18" charset="0"/>
                <a:cs typeface="Times New Roman" pitchFamily="18" charset="0"/>
              </a:rPr>
              <a:t>Myrtilus</a:t>
            </a:r>
            <a:r>
              <a:rPr lang="en-US" altLang="zh-TW" dirty="0" smtClean="0">
                <a:latin typeface="Times New Roman" pitchFamily="18" charset="0"/>
                <a:cs typeface="Times New Roman" pitchFamily="18" charset="0"/>
              </a:rPr>
              <a:t> cursed him as he died. </a:t>
            </a:r>
          </a:p>
          <a:p>
            <a:endParaRPr lang="en-US" altLang="zh-TW" dirty="0">
              <a:latin typeface="Times New Roman" pitchFamily="18" charset="0"/>
              <a:cs typeface="Times New Roman" pitchFamily="18" charset="0"/>
            </a:endParaRPr>
          </a:p>
          <a:p>
            <a:r>
              <a:rPr lang="en-US" altLang="zh-TW" dirty="0" smtClean="0">
                <a:latin typeface="Times New Roman" pitchFamily="18" charset="0"/>
                <a:cs typeface="Times New Roman" pitchFamily="18" charset="0"/>
              </a:rPr>
              <a:t>Some said that the misfortune of the House of Atreus came from </a:t>
            </a:r>
            <a:r>
              <a:rPr lang="en-US" altLang="zh-TW" dirty="0" err="1" smtClean="0">
                <a:latin typeface="Times New Roman" pitchFamily="18" charset="0"/>
                <a:cs typeface="Times New Roman" pitchFamily="18" charset="0"/>
              </a:rPr>
              <a:t>Myrtilus</a:t>
            </a:r>
            <a:r>
              <a:rPr lang="en-US" altLang="zh-TW" dirty="0" smtClean="0">
                <a:latin typeface="Times New Roman" pitchFamily="18" charset="0"/>
                <a:cs typeface="Times New Roman" pitchFamily="18" charset="0"/>
              </a:rPr>
              <a:t>’ curse, but most writers said that the wickedness of Tantalus shadowed his descendants. </a:t>
            </a:r>
          </a:p>
        </p:txBody>
      </p:sp>
    </p:spTree>
    <p:extLst>
      <p:ext uri="{BB962C8B-B14F-4D97-AF65-F5344CB8AC3E}">
        <p14:creationId xmlns:p14="http://schemas.microsoft.com/office/powerpoint/2010/main" val="3149653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3" name="內容版面配置區 2"/>
          <p:cNvSpPr>
            <a:spLocks noGrp="1"/>
          </p:cNvSpPr>
          <p:nvPr>
            <p:ph idx="1"/>
          </p:nvPr>
        </p:nvSpPr>
        <p:spPr>
          <a:xfrm>
            <a:off x="251520" y="443805"/>
            <a:ext cx="4392488" cy="6009531"/>
          </a:xfrm>
        </p:spPr>
        <p:txBody>
          <a:bodyPr>
            <a:normAutofit/>
          </a:bodyPr>
          <a:lstStyle/>
          <a:p>
            <a:r>
              <a:rPr lang="en-US" altLang="zh-TW" dirty="0" smtClean="0">
                <a:latin typeface="Times New Roman" pitchFamily="18" charset="0"/>
                <a:cs typeface="Times New Roman" pitchFamily="18" charset="0"/>
              </a:rPr>
              <a:t>None of them suffered a worse doom than his daughter </a:t>
            </a:r>
            <a:r>
              <a:rPr lang="en-US" altLang="zh-TW" dirty="0" err="1" smtClean="0">
                <a:latin typeface="Times New Roman" pitchFamily="18" charset="0"/>
                <a:cs typeface="Times New Roman" pitchFamily="18" charset="0"/>
              </a:rPr>
              <a:t>Niobe</a:t>
            </a:r>
            <a:r>
              <a:rPr lang="en-US" altLang="zh-TW" dirty="0" smtClean="0">
                <a:latin typeface="Times New Roman" pitchFamily="18" charset="0"/>
                <a:cs typeface="Times New Roman" pitchFamily="18" charset="0"/>
              </a:rPr>
              <a:t>.</a:t>
            </a:r>
          </a:p>
          <a:p>
            <a:r>
              <a:rPr lang="en-US" altLang="zh-TW" dirty="0" smtClean="0">
                <a:latin typeface="Times New Roman" pitchFamily="18" charset="0"/>
                <a:cs typeface="Times New Roman" pitchFamily="18" charset="0"/>
              </a:rPr>
              <a:t> At first the gods had chosen her out for good luck as they had her brother, </a:t>
            </a:r>
            <a:r>
              <a:rPr lang="en-US" altLang="zh-TW" dirty="0" err="1" smtClean="0">
                <a:latin typeface="Times New Roman" pitchFamily="18" charset="0"/>
                <a:cs typeface="Times New Roman" pitchFamily="18" charset="0"/>
              </a:rPr>
              <a:t>Pelops</a:t>
            </a:r>
            <a:r>
              <a:rPr lang="en-US" altLang="zh-TW" dirty="0" smtClean="0">
                <a:latin typeface="Times New Roman" pitchFamily="18" charset="0"/>
                <a:cs typeface="Times New Roman" pitchFamily="18" charset="0"/>
              </a:rPr>
              <a:t>.  </a:t>
            </a:r>
            <a:endParaRPr lang="zh-TW" altLang="en-US" dirty="0" smtClean="0">
              <a:latin typeface="Times New Roman" pitchFamily="18" charset="0"/>
              <a:cs typeface="Times New Roman" pitchFamily="18" charset="0"/>
            </a:endParaRPr>
          </a:p>
          <a:p>
            <a:pPr>
              <a:buNone/>
            </a:pPr>
            <a:endParaRPr lang="en-US" altLang="zh-TW" dirty="0" smtClean="0">
              <a:latin typeface="Times New Roman" pitchFamily="18" charset="0"/>
              <a:cs typeface="Times New Roman" pitchFamily="18" charset="0"/>
            </a:endParaRPr>
          </a:p>
        </p:txBody>
      </p:sp>
      <p:sp>
        <p:nvSpPr>
          <p:cNvPr id="4" name="矩形 3"/>
          <p:cNvSpPr/>
          <p:nvPr/>
        </p:nvSpPr>
        <p:spPr>
          <a:xfrm>
            <a:off x="2430016" y="5930990"/>
            <a:ext cx="4572000" cy="369332"/>
          </a:xfrm>
          <a:prstGeom prst="rect">
            <a:avLst/>
          </a:prstGeom>
        </p:spPr>
        <p:txBody>
          <a:bodyPr>
            <a:spAutoFit/>
          </a:bodyPr>
          <a:lstStyle/>
          <a:p>
            <a:endParaRPr lang="zh-TW" altLang="en-US" dirty="0"/>
          </a:p>
        </p:txBody>
      </p:sp>
      <p:grpSp>
        <p:nvGrpSpPr>
          <p:cNvPr id="5" name="群組 4"/>
          <p:cNvGrpSpPr/>
          <p:nvPr/>
        </p:nvGrpSpPr>
        <p:grpSpPr>
          <a:xfrm>
            <a:off x="4716016" y="548680"/>
            <a:ext cx="4238625" cy="5705476"/>
            <a:chOff x="4716016" y="548680"/>
            <a:chExt cx="4238625" cy="5705476"/>
          </a:xfrm>
        </p:grpSpPr>
        <p:pic>
          <p:nvPicPr>
            <p:cNvPr id="3074" name="Picture 2" descr="File:Neustrelitz-goetter2-nio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548680"/>
              <a:ext cx="4238625" cy="57054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0" descr="Wiki publicDomain">
              <a:hlinkClick r:id="rId3"/>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5877272"/>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6412656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6752</TotalTime>
  <Words>2183</Words>
  <Application>Microsoft Office PowerPoint</Application>
  <PresentationFormat>如螢幕大小 (4:3)</PresentationFormat>
  <Paragraphs>286</Paragraphs>
  <Slides>60</Slides>
  <Notes>6</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60</vt:i4>
      </vt:variant>
    </vt:vector>
  </HeadingPairs>
  <TitlesOfParts>
    <vt:vector size="67" baseType="lpstr">
      <vt:lpstr>新細明體</vt:lpstr>
      <vt:lpstr>標楷體</vt:lpstr>
      <vt:lpstr>Arial</vt:lpstr>
      <vt:lpstr>Calibri</vt:lpstr>
      <vt:lpstr>Times New Roman</vt:lpstr>
      <vt:lpstr>Office 佈景主題</vt:lpstr>
      <vt:lpstr>1_Office 佈景主題</vt:lpstr>
      <vt:lpstr>PowerPoint 簡報</vt:lpstr>
      <vt:lpstr>Introduction</vt:lpstr>
      <vt:lpstr> </vt:lpstr>
      <vt:lpstr>Tantalus and Niobe</vt:lpstr>
      <vt:lpstr> </vt:lpstr>
      <vt:lpstr> </vt:lpstr>
      <vt:lpstr> </vt:lpstr>
      <vt:lpstr> </vt:lpstr>
      <vt:lpstr> </vt:lpstr>
      <vt:lpstr> </vt:lpstr>
      <vt:lpstr> </vt:lpstr>
      <vt:lpstr> </vt:lpstr>
      <vt:lpstr> </vt:lpstr>
      <vt:lpstr> </vt:lpstr>
      <vt:lpstr>Agamemnon And His Children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Iphigenia Among The Taurians</vt:lpstr>
      <vt:lpstr> </vt:lpstr>
      <vt:lpstr> </vt:lpstr>
      <vt:lpstr> </vt:lpstr>
      <vt:lpstr> </vt:lpstr>
      <vt:lpstr> </vt:lpstr>
      <vt:lpstr> </vt:lpstr>
      <vt:lpstr> </vt:lpstr>
      <vt:lpstr> </vt:lpstr>
      <vt:lpstr> </vt:lpstr>
      <vt:lpstr> </vt:lpstr>
      <vt:lpstr> </vt:lpstr>
      <vt:lpstr> </vt:lpstr>
      <vt:lpstr> </vt:lpstr>
      <vt:lpstr> </vt:lpstr>
      <vt:lpstr> </vt:lpstr>
      <vt:lpstr>Discussion Questions</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Max</dc:creator>
  <cp:lastModifiedBy>Paul</cp:lastModifiedBy>
  <cp:revision>51</cp:revision>
  <dcterms:created xsi:type="dcterms:W3CDTF">2013-07-28T13:24:42Z</dcterms:created>
  <dcterms:modified xsi:type="dcterms:W3CDTF">2015-03-19T07:34:32Z</dcterms:modified>
</cp:coreProperties>
</file>